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6" r:id="rId3"/>
    <p:sldId id="319" r:id="rId4"/>
    <p:sldId id="288" r:id="rId5"/>
    <p:sldId id="261" r:id="rId6"/>
    <p:sldId id="263" r:id="rId7"/>
    <p:sldId id="285" r:id="rId8"/>
    <p:sldId id="289" r:id="rId9"/>
    <p:sldId id="294" r:id="rId10"/>
    <p:sldId id="300" r:id="rId11"/>
    <p:sldId id="258" r:id="rId12"/>
    <p:sldId id="301" r:id="rId13"/>
    <p:sldId id="315" r:id="rId14"/>
    <p:sldId id="316" r:id="rId15"/>
    <p:sldId id="293" r:id="rId16"/>
    <p:sldId id="281" r:id="rId17"/>
    <p:sldId id="262" r:id="rId18"/>
    <p:sldId id="317" r:id="rId19"/>
    <p:sldId id="297" r:id="rId20"/>
    <p:sldId id="302" r:id="rId21"/>
    <p:sldId id="304" r:id="rId22"/>
    <p:sldId id="269" r:id="rId23"/>
    <p:sldId id="305" r:id="rId24"/>
    <p:sldId id="308" r:id="rId25"/>
    <p:sldId id="310" r:id="rId26"/>
    <p:sldId id="282" r:id="rId27"/>
    <p:sldId id="311" r:id="rId28"/>
    <p:sldId id="280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39B"/>
    <a:srgbClr val="6E319B"/>
    <a:srgbClr val="3333FF"/>
    <a:srgbClr val="1B0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 autoAdjust="0"/>
    <p:restoredTop sz="94660"/>
  </p:normalViewPr>
  <p:slideViewPr>
    <p:cSldViewPr>
      <p:cViewPr>
        <p:scale>
          <a:sx n="69" d="100"/>
          <a:sy n="69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82E92-5959-4CC1-841C-C0A3BA015BCC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DB176-5C4A-4B29-B967-ADDAA64761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নং-১-স্বাগতম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3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১০ –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পরিবার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95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১১- পরিবেশ থেকে মাটি,বাঁশ, পাতা সংগ্রহ করে বাড়ীঘর তৈরীকরবে ছবির মাধ্যমে দেখাবে।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8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১২-গ্রমের পত্তন কীভাবে হয় ছবির মাধ্যমে প্রকাশ।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6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১৩-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এই স্লাইডের মাধ্যমে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ছবিগুলোর সাহায্যে দেখানো হবে সমাজের শ্রম বিভাজন 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১৪-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এই স্লাইডের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মাধ্যমে সমাজ গঠনে কৃষির সাথে অন্যান্য পেশার মানুষের সাথে জিনিসপত্রের বিনিময় এবং দক্ষতার পরিচয়ের মাধ্যমে সমাজের শ্রম বিভাজন সৃষ্টি হয়। ছবির সাহায্যে শিক্ষক নিজ থেকে ফুটিয়ে তুলবে।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2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১৫-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এই স্লাইডের মাধ্যমে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দখানো হবে আদি সমাজের চিত্র ,একই সমাজে কারা কারা বসবাস করে।এদের কাজ কি? প্রশ্নের মাধ্যমে উত্তর বের হয়ে আসবে। প্রয়োজনে শিক্ষক নিজ থকে ফুটিয়ে তুলবেন।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49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১৬-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10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নং ১৭-  ঋতুর উপর ভিত্তিকরে ফসল উৎপাদন।শিক্ষক ছবির মাধ্যমে বক্তব্য দিয়ে ফুটিয়ে তুলবে।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7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১৮-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এই স্লাইডের মাধ্যমে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আদি কৃষি সমাজের কৃষিতে প্রাকৃতিক দুর্যোগ মোকাবেলায় সবাই একমত হয়ে সমাধান করার চেষ্টা করতেন। শিক্ষক নিজ থেকে ফুটিয়ে তুলবেন।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5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১৯-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পরিবারের আকার বৃদ্ধির কারনে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ফসলের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পরিচর্যা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ফলন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বৃদ্ধি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কিভাবে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করা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যায়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ছবির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সাহায্যে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বের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করব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নং-২-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পরিচয়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6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নং২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০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মানুষের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মধ্যে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মানবিক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ও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সামাজিক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পরিবর্তন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এর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সাথে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মানবিক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গুণাবলী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ও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মূল্যবোধ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কিভাবে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প্রতিষ্ঠা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হয়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ছবির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মাধ্যেমে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প্রকাশ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করব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20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২১-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মাধ্যমে দেখাবো কীভাবে অশুভ চিন্তা বা শক্তি দ্বারা জমি বা ফসল দখলে নেয়া 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4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২২ -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মাধ্যমে ফুটিয়ে তুলব সমাজ প্রধান এবং ফসলের একটা অংশ খাজনা হিসাবে দিয়ে থাকত।শিক্ষক ক্লাসে বক্তব্যের মাধ্যমে ফুটিয়ে তুলতে পারেন।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6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২৩ 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বৈপ্লবিক সামাজিক পরিবর্তন কীভাবে ঘটেছিল শিক্ষক বক্তব্যের মাধ্যমে ছবির সাহায্যে প্রকাশ করবে।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2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২৪-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ঐ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সময়ে কৃষির অগ্রগতি না হলেও কৃষিপণ্যের বৈচিত্র্য এবং কৃষিপণ্যের প্রসারন হয়েছিল।শিক্ষক নিজের মত করে বক্তব্য দিয়ে ফুটিয়ে তুলবে।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9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২৫-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মানবিক চাহিদা মেটাতে ধীরে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ধীরে কৃষিভিত্তিক শিল্পগুলোর বিকাশ ঘটলো এবং পুঁজি বিনিয়োগ বৃদ্ধি পেতে থাকল।ছবির মাধ্যমে প্রকাশ করবে।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15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২৬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15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২৭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54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98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২৯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4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নং-৩: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১নং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পাচ্ছি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কয়েকটি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করছে।শিক্ষক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কতগুলো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পরিবার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মিলে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গঠন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হয়,উত্তরে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বেরিয়ে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সমাজ,এটা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সমাজের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ছবি।২নং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পাচ্ছি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------।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আলোচনার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হয়তোবা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বেরিয়ে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বৈঠক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মিটিং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বৈঠক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২নং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প্রদর্শন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তোমরা।হয়তোবা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কৃষিকাজের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ছবি।শিক্ষক-এরা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সর্ম্পকে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আসব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7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 নং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-৪- আজকের পাঠ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8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নং -৫--শিখনফল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74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কৃষকের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করব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পরে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আনব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স্লাইড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নং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৭-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কৃষিতে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কৃষাণীর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ভূমিকা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ছবি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দেখিয়ে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উত্তর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আনব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4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৮-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কামার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কুমারের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8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৯-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নারী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পুরুষের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B176-5C4A-4B29-B967-ADDAA64761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0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hyperlink" Target="https://www.google.com/imgres?imgurl=https://farm4.staticflickr.com/3537/3861822668_91461ac58b.jpg&amp;imgrefurl=https://www.flickr.com/photos/tipukibria/3861822668/&amp;docid=gRtAkSYAc42VBM&amp;tbnid=r4lpWntw9PNIUM&amp;w=500&amp;h=333&amp;ei=tcFmVY-dEeezmwXb94CoDQ&amp;ved=0CAcQxiAwBQ&amp;iact=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griculture\class 6\file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pic>
        <p:nvPicPr>
          <p:cNvPr id="1026" name="Picture 2" descr="E:\Bagerhat contain\My picture\New folder\ai160218n6560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0"/>
            <a:ext cx="1876425" cy="1828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1676400"/>
            <a:ext cx="9144000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ক্লাসের</a:t>
            </a:r>
            <a:r>
              <a:rPr lang="bn-BD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পক্ষ থেকে সবাইকে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agriculture\class seven\benqt60_1352447334_4-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7620000" cy="52485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ctangle 2"/>
          <p:cNvSpPr/>
          <p:nvPr/>
        </p:nvSpPr>
        <p:spPr>
          <a:xfrm>
            <a:off x="3657600" y="228600"/>
            <a:ext cx="2444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পরিবার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00" y="177225"/>
            <a:ext cx="8686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পরিবেশ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সংগৃহিত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বাঁশ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পাতা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ঘর-বাড়ি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1" name="Picture 5" descr="D:\agriculture\class seven\torquay-man_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828800"/>
            <a:ext cx="3048000" cy="274917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228600" y="5257800"/>
            <a:ext cx="3962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গুহায়</a:t>
            </a: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বসবাস</a:t>
            </a: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5334000"/>
            <a:ext cx="2579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ঘর-বাড়িতে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বসবাস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19600" y="5638800"/>
            <a:ext cx="1676400" cy="37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F:\panna drivreআমার কম্পিউটারের ই ড্রাইভের অংশ হাত দেবেননা।\panna E folder\P\agriculture\seven2\villagev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505200" cy="31669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griculture\seven2\1604_BnHover.jpg"/>
          <p:cNvPicPr>
            <a:picLocks noChangeAspect="1" noChangeArrowheads="1"/>
          </p:cNvPicPr>
          <p:nvPr/>
        </p:nvPicPr>
        <p:blipFill rotWithShape="1">
          <a:blip r:embed="rId3"/>
          <a:srcRect r="2269" b="37590"/>
          <a:stretch/>
        </p:blipFill>
        <p:spPr bwMode="auto">
          <a:xfrm>
            <a:off x="914399" y="1342560"/>
            <a:ext cx="7315201" cy="505823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3276600" y="0"/>
            <a:ext cx="2446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গ্রামের</a:t>
            </a:r>
            <a:r>
              <a:rPr 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পত্তন</a:t>
            </a:r>
            <a:endParaRPr lang="en-U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4" y="1066800"/>
            <a:ext cx="2856884" cy="2039026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1"/>
          <a:stretch/>
        </p:blipFill>
        <p:spPr>
          <a:xfrm>
            <a:off x="5588724" y="1066800"/>
            <a:ext cx="2945676" cy="2133599"/>
          </a:xfrm>
          <a:prstGeom prst="round2DiagRect">
            <a:avLst>
              <a:gd name="adj1" fmla="val 16667"/>
              <a:gd name="adj2" fmla="val 4416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6734" r="15870" b="18154"/>
          <a:stretch/>
        </p:blipFill>
        <p:spPr>
          <a:xfrm>
            <a:off x="914400" y="4067383"/>
            <a:ext cx="2915245" cy="2028617"/>
          </a:xfrm>
          <a:prstGeom prst="snip2Diag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11" y="4028191"/>
            <a:ext cx="2882289" cy="2039026"/>
          </a:xfrm>
          <a:prstGeom prst="snip2Diag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60"/>
            <a:ext cx="3690937" cy="92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8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QUExMWFRUWGBobFxgYGBsbHxoZGhoaGhcdGhgcHCggHBolHxcaITEhJSkrLi4uHR8zODMsNygtLisBCgoKDg0OGxAQGiwkICQsLCwsLCwsLCwsLCwsLCwsLCwsLCwsLCwsLCwsLCwsLCwsLCwsLCwsLCwsLCwsLCwsLP/AABEIAKgBLAMBIgACEQEDEQH/xAAbAAACAwEBAQAAAAAAAAAAAAADBAABAgUGB//EADwQAAECBAQEBAUDAgUEAwAAAAECEQADITEEEkFRImFxgQUTMpFCobHB8BTR4QZSFiNykvEVVGKCQ1Oy/8QAGgEBAQEBAQEBAAAAAAAAAAAAAQACBQMEBv/EACQRAQEAAgIBBAIDAQAAAAAAAAABAhEDITEEEkFRInETMmEF/9oADAMBAAIRAxEAPwD1GK+HrHE8OL4x9iY7uIFuscDwauKPePfK7kfJjPyr182ZbrDcuZHOWq0My1R566em+zHmOYk2UlQZQB6wuqYBWBTvEQ1PrHhy8uGH9q9ePjyz8Qhi/B0IJVLUUHa47QM4hZDFTxJuJUq5gKVbxyOb1OWfjw6fFwTDz5Uq8TOdos3cmKBS930cR8z6WVgxbjYxaJgdnP2rGvOQFMSIEDMBentESvQivKCmY9Wenyi2U2ZrXtbRoiBKXXvFnDtUdGjSKkmwZ6xpjShv7QJlJYXiwo99Iry3r9PnFTEZS52iKJUXeDjMeYhdS2cP+ftFyp70Zv32iWzJFoGU7FmiAE0Li3brGvND1BcbB4EAomoqHsRERMUAAKtc6w3LF2EDCKCj1tDtMpxDFj1hgLcQuFsKDq1SOkaQimYG9wYExi8GFBxQx5/GYcgEKDGPSIWQfz6RsKSaKDvoY+7g9bnx9XuPj5/SY59zqvHS5bCNiXHdxnhQqUW2jnLk5aGO56f1WHL/AFrjc3ps+O/lHpP6NwzoWQSDm+0ehUVJ9QpuP2jyfgHjcuQhSVAkkvSOiv8Aq6WbJVG8scrlemccsZHsMNNCkhiDBY8IP6wlJp5Sn5ECML/rYfDLX/ujwy4rK9pySx7jEFQHCATsYqUtRZ0t3j5/N/reZ8KfdX8QD/G8/QD3g/jv2ff/AI+mHvHJ8Q8ekSl5FL4hehP0EeM/xziG+Ado58nxdnJmVUSougGpvUmGcf3Rcr8R6PFnhjg/08l8Qo8j9YTR4nNqhRCof8CzBalkXjXLyTCbyo48LnenpZogC8ZlteFcRiyaRgooCewjl83rresHR4vSSd5NTMQVRjN3gU3EF2FtmjBmU5mOfbbd19uMk8DJU5vSMzBt9IzKSRVoMefaBsBJU/KBpCk0LA3pDBTV4pJfqfbnBsUJS3FSmuzxQluDQJHQe8FXgkODZiTT8tSMzXKWAzbvb2iSxKIBSD/H5SLSSwcViJIcUY1iKUoMaNWItTgbuw5xSpVHSp3PIwJUskJJDXYn9oimFRs3ziTcx0vzNGG/0rG0yN1E7xycfjJqVVIIPpbf6jrD6Ur366gUdh3cRq49CXsyqQ9jXlFcLFqV/wCIzLxCap16bc94qcrRtmbaM6JhKnsbX/b82jSUKBqx/b94SmJU+ZJ9qPBcPKc1dxoTy+cWlscEaH2+8SXMUHt1MBGGo6WDl31PvpBPKUbsRtb7wLasaVOyMoIvmtXR2dtjFoSTqxjYS2oItu0VOUyjRjam0SQoIN37xAAWOZomRrg9bikZmqZ3J+XuIEKQesBxGCSqrVjSV3c6hiA1GjZUNCaXt849MM8sLvG6Yzwxzmso46vAlqJIUkDmWix4CrWbK947Ci4qHt3jYweHuuVHY9P/ANL3fjm5XP6H294uKn+ngpycRKTyJisR4FKQkqOKlnkIZxZwylZEy0oSbrKXI/084cwY8NlJYAK5qSSfpH2Z53e3zYYzTz3h3hstbmZPRLGm57QfGeGYZCCoYoKVoALmPR/9VwAshJ6I/iOb4ZOlla5hkiYs0ShKKJTpyfnGd1rTmYfBYTKDMxLKIqABSCfpPD/+5X7CO7KwE/EJdSZclCv7Uupu8Hl/0XhwKpKjqSf2i2nBl4dKfhcnVoKmWpqP2gwnPoGi1LA1jgZ8mWd3a7OOGOPiMlbC1ecXLUakn+IyVWr/ADA1KBBBP5rGGzIygDnEWsPo/aFkTgBRzz06iKl4pJTmILKNN6C/SDROHZQ6wFKkVy0Y9S8Zw87MzpY3cm8VLUDxMMz0Bo/eA7aWoJZkkkjse0WtVCPTfnFrJq/YC/zECmzikkZXPL86xaW0XmIAYgEjTS/3giZ4sxBe0DwuIzCpUC9rV152guZJIBSoH67GloiHOnO4Ao7Ft4k3EhLEgjtBwg1U7AWO+8DnGg0za7tEgf1Rcg8/n94KZuYklLZaAtc0+cFkYdJDkO+taClvYRJ07hUQwI3rf7xIivCnO7s/J7xgKUhVVFrAc/vDXmKIJNQ3p12EUhbDMdGZ+cOwypOYguwBJbcka7xayWFKq1uzW+sZmoY9nfTp1jXmM1G6wJJk+oBPC4qNDz2gmHlZUvZVaCuunUQGTOXVwC925/eMHMMwUAxanMbciAKwgwZZSn/La9Hq2/5o0Vh8QtdbCobY7sW9oxMmNLzKcNWpL8nG0NAhgoEMWrox3/NoDGUkAkuXNMtfpd4OlQUA9xerNAJMzmXBNR+Pzi5c4CtWJNTq16RJtmT6nvf684kyU5BdwPkd+hiLng0YUuDuz/d+kK4pbFkqID1/YQRU2uW7MARd2YOIi5QLEXIYkRzk+IDOA5USxpVwecNnGJcCnT8MOtKCplVdyKN+CDImUYnSBBb2JaBrSf7vfXtoYlQvEvC/MqhWU/KPMeJJmyzlUKaEWj16KflewjU2UlSWIzD8+cfZw+tzw6y7j4+X0uOfc6r55MxBFyY3h/FpiKImKSORjp+NeCrSSpAzIrWzR5olr0jscXLjyTcczPiywuq6/wDiDEf/AHzP9xjP+I8V/wBxM/3GON5hhrCzZbcaXL7kU7GN3TL26pqXYggm0Vi8FxBia1c7/tDZQAxV73jBmkmgPXcR+b271ZkySgMCAdzc79o2uQMz0Or/AJq7VjQSC+p2p7dIDiJTADzFAa3qeoFOmkWzpU3NmyhGa2YnbWtgwi5klzmSHNH2pR4NLWlFEAXrUknqYJ5qthUmgN6XbrBtSObOwk1awXIbYn6awwqQXYvQU25gc4OJiiGVQjQH7wAzDVgxAq9W5deUW6vJopzMSkki4fQOzB21iIFgSpJPw3aAomsmpLkXqdvlWKQt0nMnirxJ3HPXrBpDLwbkKKiSizPremsFStgz1tW8CCVnKE1AZ31GveNeQXKcx0Lkcv3eBpZXYaGlqPBDMe9/k8alpolJ01e7fvC86WFKDOlVbh2rtFpNzUEdLgi494tWWhVmprt1EXUA6FxUW70iMl6qvQbPrqKwLbKQhRZyCAGF6nf9ni56GRZ6Emh+mhcQFWCZylRBFyLKYvcmntG1TFGjX+E1LbiG/wCASQu7hqChDdR0aIpDlsod6OejfmkAxGHdQINCauWIswfnFqCBMCyo6u1q7nTrFVKJIl3IDuzvyaj3gapyQdjlezgh9GvUNGxVxmzULDf8eIQAfTqeel+j1ihocolKgtyx3sx06u1NHieSpVQ1LEiwLn+I0FmgNn1+IvGfJVXKspANBWprTkxEMCScMotmLlLB63a/VhBpoUOJQDNQpo7XfbSB4bOEsSovcG6QQUj9qRhKlKd6NQEknsQ9KaxWFFzcykpYsqytiLP0IjaFqCCVXpmsO7XHzaNJmJqAHYDhDGrs77VvFmYSqiQwoS5qA4OmhEAZlzE0KaA8jVucbMnTgJrQUJF7e8blZcrhg9Qx32YW5wtMkJUrMKKBoS7g9CddxvFEDkdSgFBjYHT7xopIKXNTTkTp2eGswVW3IpsehjKJZe13fo3w0hQMuepILoeln06wVK0vch9/ykSYGu5pcV7c41KSlVXBaAbETM0OvZ44PjH9OiZVHCdo7HlHViBUQXz07h9o9OPly47vFjkwxzmsnzCfgloJCkkEXfaAZY+n+IYFM1BQtN/i1BjxuL/pyalTAFQ0LR2OD1mHJPy6rmc3pcsPHcesKgsXccoyiY1/SLMXpCmKxHGEIc0BNHAGsdBaAWcUI+1XjjeHWUqcCCUkHlpSltYDIXMNVhu2mkWiWEmhyijD6PzrFzJxfhcqJ1NBEmlzcoPCSDr9t4plFgBlAYkvo+13jCcXVICXUSSX0ppBJk0tZuWvYdok1hkgApUxYhlA1BcGr6RGHFZ9a33PzjAxSG4jR9A1QATXW94NmFgE8TNV3Ae30gU6YLgEjjNnaC/qMgba9GboNYWmlleVYBmYhy4NK1v9IxPxWRQLkO1wCBe5GtItDcM/qR/8aST1PN9flFzQoiqjQVy0UCdW2AeLONQxaZdmcKuenygBmFqMqpL2ZqksC5PfSDR2IlWXhUsvmu4LimnUVbnG504hQ4huGfpdr8oEJyWSBdT8RFktXTlDCTQpzJsxaz7NDTFTZZOUij87NqextziTJhSchSVXcgX6s3KEj4nMSFqUzIAYAVJoSwsBcbloZT4ikqSkgMp+wYkFidW5aRWJmbLIIIUGq4ozBqDlBETnGYpIG1H2IZra9Gi5S0uAUszsde/L9oxLkKclTjK4BJuVM7Cr63dokxmQKmoUQU8q++sF88Bv7VNUpDEc+n3jKqFKCAk2BYabbCxigyyx4WvxNY15c4kOqbZwMlGy0CQ9X2gaFOaAgNRzTo/SBLwxFEuRS5q+r+xtZ4hwlX9eQEX1uk9Xg1EyEMCA4BN1ElnLtxaiM+eeIuauCTYnNQgCw+UOmeqistdS+n3taAnEJUcr3oUtv8oQpWL9TnmTTXL7B994qbPzhkkANXerNoQbCvONKlJBKCWBN2oSoVFtQI1kGfLY6del9B7xEvMWkLASG4RU/DmYsTtX5RuXLOYEKUBfNq9mII5iDSspJGeure2wi5yRbi4mFbOaBzRre8IB82pQtLWyrSGfmU77kbQzJW2j2anzBLcJ/aKlVNAOEgV0OoAJ2e3KMmcsB8jDMQoA8NXZT72FBvElzFcXpO9uFv8AVoRFGSoEVcVb/UdLWc0MCl43+5OQs4F3HbS4ptEm5VNdnyjK/CT2tQVMGi3noygx357dYoouyuHt7vEZSaKWMoFym4cD7iEzh3PmSyaO7agmtNekWgbOcKZ3H25xtwSCuo2bWA4dKVUBD3q710HJ43NQPSaG4YjSAGkzBmy5uK7Xo9/qI2Jj2JHL8BjnKWaZGDbtbkYMEPVvpDpE8PiZSSyACVV62JboK1gs7FGjluTAjv8AtHMlSZIUGSxHMu7NcQRJOZnLavpG7IILMISlyrOXcCtWdgd2ERCwQ1UqAJF6XA7xs4QMMtgSS4Ope8WiaSopSCAC9RpvXXSkBJ4RSkvmSSTckHUnQ2DX/iGpcgJcp9RZub6c7QSXLIXWj0AYkAd6PG1oCQrMr52B59zaLe1pteFlpSHGabVi7hD8zTOd9IFLwiwoEKSQkjKLN/cX1bfWCYGaj0pNWq1x2s7GGhIYEHWw71JPyitqkcyfLA4iWL6b1YAmzB40cKpKkggM929JD3cV2akdQ4ZIDpSSRQOSzm/0hZMpCEZRxAGpcniVoLm/yglVi5csEJSpuYVUq1SoNbpEmMCAl1VYswNTpS2h2gWYrIYlIJAJZzW29aRJsjKSopKkgAMGfV32Dk2bSIRcpOYrDuw0FDWpBjM6hACc3QPXRvY1bSGv1IAZKWOwOrPStWt7wAIOq2qFECtm5VvX8eanTEvFZy0zhJAfM1raDVnvGwy0zEgg5QHru9HbeB47wrjzKU7uD2YDVn06wLOJcsqlpYE11JsHL6VHvDoUWU6Akk1q/MNQcgK9oNLxyXCUrDlSRXRw5pzFGpeNYednSCpnoCAzhxS1rPCWGXLBBCUgkkqC3e7JN9OkWiLicSlBqXFQ4B4mFRVzQV2vWLVPCxlFCCHFHeoo7aG3XrB14lORRKCpSCoMBXUEgd4xilJH+YHSS68oDnMfVyBakEReZiUBipStagNY0Frv0gkuaCh6rZDg14gaMCNb0hPxCaCfKcpmD0KIcEmwfR414ZiGDOUkJYA2o4IrsSR1AjXt3Bs1gZoVmKVEkZVEK0TR6NU3AO4jcrCpXVlAVYkAO+/5pCsrHPlUEAMVPzVyOlXguJxJBSyXKqNozEnuzfOM2GDKlnMRxcLZaPfR3dxvCfkTBOSpJ9QUWehI9NQ13tDol5Xy5nKQRV6DW/8AxGJE1lMWCgCbuWFjvdqNFvXhaUJzgOyFZcxZLj1FBD6kUMLJnzXWQoLAdmqdS2W5s+zw7OkgnMkvUlrcRrTYEt7c4SHhnr8s5CzpURY1cEBt+dReGWDZ5E5QdQEtKlAGouRStNQ3TvBZqyplFSQUjiAdi+jA/OojmuqWWUScyQ5SKBgxueG5P7xuVi0Fsw0BBFCQdqg6h3G0Wl0cxLEjKcuqdiaHoHfk3aOeuSQc3mgZnChcVJFwW02h9cyzF3oOuxFn6RryCeE5cu6gCQ7Eg0Byn3o4MUsTllEwuDMzA/FyawqxDAF40kLSrhW6D7oPV6j2gszw/OAzJZyFB2SXZ3ax5giKmggDzDmVRuEAlyxAZnAuRz5Q72FzJwcZkBxcgsH/AGgmJSCAakdXKbPzPaFkEKc5VBQarHWzDl9zBJQWUEoqoFwHZ2vS0ZPmKwk0enYsyqtztD5xATTL84VfK6jYtUCofQ8n1ilKKS2VxoQRUaRaHjy50mWgDM3FcB6P1IvDEycsooAxuCbliR3veBzHSAFM2g6DU70gyHLFrMQ1an941U2jEF2IIAFB+/P+Y2QWZIy6k3IDcqvFTpbqb0l6KB0/BpEE1WcMNKk6bP8AtAYLJSCP8wEtRPRQLkncvC80KmKSz5X0avc6DlGsYqbQgsk8rDTo+kYw+OzJSMuRTAOdQ5pWr6xRDT8LStEpLsGtrzr+XgUvHFJToPkN9LC1KX2gi8ESC6qkVU5Abr22rEk4SUGQSF3dzezu5uSaRJmbKmKm5uyXdnocyg9moA/vDGBWmWo5SFu+YvU0pX3tp1MYViSHJDMWFXqTQBvUrpaBqwhFcqUsRmYjQuqtnajaQ7VOS1hZKaJUfgFgBzZns5PKB4iWS7kEZW8sGwd3ez3jeMwwAlzAsJzoztckeqldqUe8RDHLlzFwaNlY8Nai92g0tg4JJKCZjZqtRmcMABuzDsIDNw6UnzgorUDdSqJYGnOwPWH1YVb3UQbJfV2H/sPy0LY/BkS3WX4kuksASSWJDByWJinlVJeJlrcKKiSAknhYC79Kv2gM7EpBVdQYlSQFDM7AXYZqA9ozKwyRxKdQBKgR8SiAA2lnHKsEOFlrllCVFlKzEgszEEgJd7JA6ExrrY7YONSMqkUCnVW1A7ktpbesXMw5mKzKZLyyXG2YMXdqHiGoaEEYFa0LUHBClIA0ygWargkX6mGcLglololFTuCNQQGZqlyKn2hsk8Dz5OycXLZJUGUcwryAAcNapDxmeJa3zHiBUUjlw3Bv23MJSpCvNW+XKKS0u5AYMLcie8TDSlpdBKglazkU5TkdJZqncFrcMZ9sO6ZRhsyS5Sur0FwLU0Ol9INPSVoyFJqkuWcpOhcH1O1oWmy1pWtnO4J0SEl6B6lx3eHMFi1KCQaKuphQjUCwfYiDuEqmQEygkD0gO+hDOS5t3g2GSckwKGYZqPYgajtEROKyp2Sb205E3T8ozJWFg1cFhUcIUk1FNwUntrB2dLVOUgMkU0qzMRTlSKxaHSFI+EEMas6f/wA5rtsIywYuxIYVqcvQWPLpFS8SliQkgh1LoQyaXB1tfmYpsfs2sJILFSWNDz1LEci3KBTZpFVlwASSWZ3qGuLO/TeNoyqBL6BhYsCzc7/OFvOzgyyooSCWmC4DCin7j2iiEExxRaupIYBzelm1fQ2jRlSy5Tl8xKeEnX4hXUfaA4mfMSuXlYpoFlJFR8WZLW3I5GlYn6pVCZKVHQmjANcEPRx2O0ak+g1hpaCsjKorD1BLFmsGANdDqKRs4supKg2UUJsQ9rBja3vEwWKSTmATmKc3rIcFxWz6iu0OTSxqpFUupJ/tOoOvMxVObPxwcBaaCgLO+rUe4q3KGUT8/DZi2UgsoXoWYlv+IuZgwsMoJy7p1SAWobdtuQhaX4Z/lgBa1KTUKKuJxZgRb3BqNYulvQk5ZLtdIuCAU7FTkU+0LqmKcMty9xr3sYaQkhLEOR8biuZnCtvpCapwTmSQCEulksC1LgAENSLS26MyckAWJVYGgUeQLAFi8Jqw6NQkciFfYxiViA5SoUAq4d+Y01ilT0aKUOQdoJDexFBJKkqdQLUB+4Ab3rC361LhCASkM6jrpStrmNy5gRWj3PenfrB/1CVfFuGqK6vq4aEaLSjmLuQXqCLJsC0My15rHVyfr1gE+YpZZJBGp/BVXKCTJJSCxYAUAOva8ViMT8KpvUCpQsTXagF4FNZASCUKOoItt3haaMjKLOwrWj6U+3ONycKScyUk7FwG0LAqoYtLZrDIMzMxytfl2GsblSBnKvLBy0SdhzpXcQtNxjIULppTMXYkByeunKNYeevKQhJSkknMbnR+QpSLQHXKBVmVNZg1rb/t+0VNxABKDxKAJyg1A+Ik6Hq7QphUTTLUJaVFYdllhxd737dYqUhBzJnEmYEpcEuBxAMBvr3ik+y6c+dmMpXwhLBh2ArVh84XTial1KSE1+HKz1LkOCYCxyFlAl2Sm2RAy05gZSX25wBMrMnjzAMCxy1ABLjmW5iLSHl+NJMwyzQpBUoHYqF9nJ9gYvFY5ClGWtSaEBjWwFSasfaNY3DJZZMpiHzKepLglmqWLV2eOXjPCnmJUoZVrWMyAaEEuotewI0vGsZiLK6ap/Eg5XCgKj05jpQ07iDYhJQsTJZZhUN6geJme73jz2LwawpaZAZKiGJIyhIZzl01rvHUxmPVKF3UVBghyc38gFwWis+lt08LIOVIW1wp9VK1Kvf5mFf0yJZUsEk2cvQuXYbUjnonpQVqPqUApwC9S5B0+8GGKVwgrAQ+9SXqFCwcP7wXGjZvE4hilQdSCXLEMkG56Us8E8RxHlqQMhUCFGgFR8L9i21YWlSZQZ8gylixZwC4bLz1g/nWWElSW4EgPl2Kn0o/NoJo9mVJSyJhSWXp/abKBNmoRCE6TldQJLSyMoJHxFyC5JLc6wzMnOgpoQ+YObLA0JZt+kIfrGCRY1dNTs2+kE6MnTlSlz87I4krByspgEk2bQlh/MdmasS0BZF1OxPpPCCaXagjeFTmyhFC+YnK1nPvRn0aLmYATB8DVZVWrXlV/pGrlKJsGRlmBSgGW70OUVLFx/axeG5CwrMFAJUGC2JIKVVcXrlBve20clXh6gksTx3DsNklrEAge8PYWXMSAM6ApmUSCKByCDdgXHKC6+KZB5WGloT6nqcpVzsCRqwaMIQlbsohRHpCncGrtrs+3SA/pfMWtQWUvQJpW1epoe8Ly5KgW4ggkqSEpqOQ5BQ0ZwYNbJqao+kVFSg5aIL6q0OjW9mjCznUQpSVZkpLg6gAOUirUFeUH/VDhALKKXXmo5KjSoYnvdoAGIyp4HBOYbX0sGYCGUUirgOZMxPlkAJSoEsoqrQuGq7Q3IxVwplAOLJAexAawUKbdI6BlJYgpBSXJNLuCwoxetTvHPGFCXGGEtCi4c0dQqyk3Br9Y1vY0PhJYplVws2UlmGwpQ2hZXiDKGRKspKXJAYuSwyvR994TnqUhfGgpmZXAJBILsA6TVLkMeVbR0sEtJzJyoBL8GjsCpJLN+0OteQcE4kjgYqJpS/Lf/mAIQynUGfdvrAZqxKQEpJTYkeqijcalNDuRrvB5E7O6WLn1JKd/wB2jFjTCJSitTEciXonsGV3YwucWlFDLUTuhJIPMRcsiWEiq0khSCkkKSSGIGnY0NRDqZ0guVZSSaurKehDj3+Zh0JHOliyiASQ1eFuYTqTufnBpKE8WTdn3ULudWgi5wAzJANvwGFZs1ShmNEsQwFtC25uBErempKMzpTwh6EMXFyTzMHWAUEk0Fm/eMYqYEOlmUWsCdGYAbfaM+HYdSXUSeIADNoBytFpQYykhCWIdIBcijtUk6Xp/EBXiQUrACiRoKHLoRtRvrB8cgejK7l2oz7kGDzShAzH0pDqOqjoOX2EZ2ruuLisxAOQl7pBqWBYlTWF33hGTNxapiUoTTqaacTj80jrie4KylRBoAOFIHMliRGJGEWVHy/SUuDsNOK9bNavePWXUZ0mDxAlpKps1XqbIhRr87XLCjVg6MeVqTlQESyzqLAtX60poOtGJHhKUBjxLUBmuTl1YfDWwEYPh/DmZlMwKtndyH02jNylrWj04pGRmAJYDdx8v52gE6WAhJSeMOXID8JYjYXtzEc9chSSwKlFklRJdhqWF1G46doclzHUpJUaVJIZxQsT1EZ8NfobCzCsBGcZjmzKIJDAh8ugBZq3eEJeOCpiSpNSSUqZiQ5Bo25+cGk4LKVhixSQGLXIH4YtU1EslYSrMqwDkODqNEM5h6TGPwWeSyCqWpVCCNAeBNSzE8RI5QJGHUnNMV6nGUguM2YJUoUvlzWgJxkycTODZQtMsJL8RF+idX0jrSsQsJUqYkDKWS+UANrZ3qaQ9yDUZMoEqWllTCkDKAVUclgB1uw0gON8OlmWSeFRN2JIoCSAK6aM1axrByEyzlSSlaUrW93qVOaMf5i8FhSoKdRIIbI5DlQz9k3faM7OoR8L8JSgXOYk1IIersczlm1pBcT5gzZXDA2L5qUJDWBepgvh+FJSFmYSXHE5GYDcOzkREyhnVMTM4JiV5pZYNmHFc9Tcs5h332JOunNkeNpVkSsZVNlIJIrZtwNdIYmrGUJUCQDl4ms7hyQ/K4sIniHgUqZMMw8JKAb0UQwpS7U/iMnEEHLMlkyyAUqqxKTuC4sIbr4edlnYn/UghuAgD0h2bm+p5wMeJBSSSugdTBWmnzpGpeCC5hyp4Cksp3Lhim3Wx0izICVpTkfMHA3ZywN7uxO4i1i1NuvKnjKp0kFNGJcEM/dre0ClKC0uhjSqdidASHBNKxzJWLWJnqzIDJNBazsL0UH77Q1hEqSs5Q6VOTs7Gr6AtGLjpvYiSpSRmCkZQCFMHuxSqlSA3tGvNzAhRY1IFwwZ21FNoKVFbCoFi9KEuDXYun2hbAhYUkKKVZalhoXAFauFEdoBdjS5aVp4QWIZy2tQQWpf7wpJ9JTn9IU2jE3La8xBZ2KZSQpnoQKAKJBdiTuGfYGFsLLKis0UQoHcHQlLa6bRqTpUWVKWkgJAWm7NUE1U8JYjFCXmolyon1DMHHDlKvi3B5COmpavSkuDVJI0uK3trC2ImlkibKdyagA1DVcaVvDjftBSEImTEzFZnyuMxLFjlUQHICt29qQ+UZZRaWSmhSAWIU9wp67u/KsJ+YtSkS0KKQahw9BQuQCH6M4sQaF+ZLmAElQIqGcB2Yi4Aeoq8WXwI5svjCk0UlyDYEEh6MPVz1Y3geOxqkJzBagBThQVFJbVjags1Q4vHQTi71Kh/apOVSWqUuKFtPrAMTLyupCnSogka1GoNz0Z4d9inM5KRRLkDM1GINVAszO1KRlMkppfqWblr8vaFkTyFJSpIYuxFUqBFQH3u0ZOFCiSCoDTKVCgoH56e0UO42QoZgSDrZgB++jQPyrKD0YJGgHSEp00pQQVEqDODvoOZgfhyllRBdywSlmAq5N60owEWhK64mlPGs0NqX3/ADnCqFMFrALu4f7bmsMYrGOUpI4thVt+Qp9orDyFFRUWTLSzByWG3NR35xQ29jYDDhSVqU4QCmg1YOoDckns0BxsrOtBSCEnSoI0LjQBo34pjkZE1KQksAgOWHqYOG5mEhiEkOnOqzk0YEO1fTzMElvZ/bp4xWUEF2cJTlZ1Gqiz2AAqYUw5mLBIKkoBBavF/akJOh516QTBY1NiEsPSMwIPer/xaFfFvGShLFxVnBFHoSWo9W6nlDMfhn9DYZRaYsrZajwhwSQmhrYAV/mKUypawSV8XOhLC/8A4pBL8xHNxOLGV0O4SAAHBSLAB7HUlmjpYcuUSgQAgZlHc1ZJ5PXtDcVKc/UIA8xQYZmfcjKBa5t7RmaROWUhRAa5ZuVG+sLieSgk5QkFeR6EhwCtz6Q5LBtBCCcWlJKEzCsKsmYmw1JKTUvygmPy17nUw0xYVLQous53WNQP7j8JAYt0h7DzM7Et6ylk1apADm6gAe7xzUJ4MwlnPQB3SObiwGpp9YID5MoDK5CgoilblRAFjUmCkhL8ZUcqVy1gpKnU1Aklw7cmh39MMypTkBDEEGyiWu72+UNT56ylcxmSUqGUsDxAOolrhvYmE8DIUriUrIpaUZt6OOzmHobMypjZUBZdIqaOokuyn3a1ID+sTWpVyyswIZiQbftFqkIHoW+bNl0qltY4+ImebmIHFwu/sdOhaCTYt07WLmIWlMslgctAmoINnItbSx2g07DJIJAIVUPo4IZrjcH8MceRIUqZ5a3yh3OZTFiGYE7tSGlCcgkpAUgEjKKMN3dhoWO0Vx+D7ro8ZKMksJBSEkuKWKmNT2MKTcKaAKUlsxSQN3SO7hJJGkRU9RIAQkghiaFgqpcbCvyisP4iRZCWPCpPMG9HbSCS7Ev25v8A1ialJ8wANlY5bu+4e9HivDsQozpSiklGahowJGmzx05qUrNUl2LJUCxSwzDa4d71gv6cJImIDAghSf8AySaGlXIFN6ax6e6a8D29jyVlf+YBkLHMnnrbT5iBSC4KUOTThUGpsGv3vWB46ayMyWzaDluD/aQXi8LjyQlZRlB9KnqF2ykNrYc+seWq1sH9QeFExJFCbhiQLJfTlyjWDIBUpB4crE0BGjj66xteLUtCSsZJgmEB9WcksKEENCvhykFa0hGRY9SXZib5TbnaHXRdCZIHCotl+K2tQoPUByac4wuWELVMzbKJFXFv9rM/N9oklZSWUkZbDobg/wBp5a1aLlDiKUqJBKaM5SClyeb0o2+8G14KS1IWojKUOSpPL4Qw9ixvHRXLU2VJDku43cOeTxyJ2YTCpQKFhQAqcpSRQp2oKDQx0DMfiRxLAqP7gRoae3WGwCSZS3UFzCzkBku41BHX3iOAnIS4dwpbEVoUmoJDUjjY/ETCcyUlaToXYPun71g3hq86XUzaoUBT/SSC4+ka9vW2duirCFCxlGjpKdhdINDTRwflGlYhKhmYKSRoBezNfVyNGMAwUyXnUhNFgPkdQfYgPfQs9GItAMVifLV5jULKAUHKVBPEHSKuC+a9avaLW6utNYNIIyEMM1tH79jeFcV4ZOCj5U1SUmpDuH1ZxaNjFebLeoUCKpY0ah57NGkTFMGmtu4NTuOUXcEu52AjBhSnBLCza0Yqc6F4bnSiA9cxoA7P1i4kVakCSChszA1DXJN/rfsI4+K8TJPlpKmenMnWJEj0wm2MhMThSE5SUEpYZiwbUnnXQbCsYlsEhBmPmYuKKvVnookjXltEiRrHuJ0pSghRISeJnSADlSGNdda1DmNTE5lCqUqVlyi+bbkKnS0SJHm0UkeHBXmeTWY5GY2fU96lxyipq1omqTRkoSpShcqHvy/DEiRo6V5ZxMpTzFJTmYOySWLt0ckm+kN4HwlCFGYcxIAZqUFFH333flEiRm2y6hmMGzpWtKUTVKIBAOXhJI9SjoBp0gWKwU5RYzGSzK31BI5H6RIkZv4062OrEZU5FKK6AJr6iHzdmIEGweMSS6kspJ9IL0qLPUiJEisQa5RIlspQZSiQwDg0IrYV31hhOFRSiswBKmaosK5nLUDRIkZtVguERJnCg515F+9oUnLXMSySAcxINNA2nP6xIkUnZAw8+aylqBKWKRQ03NLMRA1T0zUGaggFJSVAgNmIZxe7xcSN6YzNJ8SlTJTihSQFBrKsTcG/NyHi5GPLsSQDUFqODkUhW1QlQPIRUSLLCReIJLxILJKQ4UXAaj2G93gqpiVHICxYApNQDVlPsaRIkZsagGMWggKV6SWB0SsUe7hjdtC8L4/AqKgQKjhVViBcEHW7RIkUmgJJw6yWKiUlsn/q1Fcw0cnxFJlzs6AplpDjpSgNmb7xIkOHk3wZleILURKHGkh6jSuZL3B1941OkEJZNFgunmLkHm1QesSJDlNeGYYwmIUVALSyuW+h0uOx5GOP4xiDLUmYlJUgulaaskg1bkQai7xIkawktWU6FzIWgTJZUFJoFOaCpD1rXk8YkzJhGVSUrWC7uM4SWBVl+IAs42i4kPjceeJjDElS5bMEkgMHSaaG7PY++8c7C+KkAgeYzm1QNxWt9/5iRI1jJWbbH//Z"/>
          <p:cNvSpPr>
            <a:spLocks noChangeAspect="1" noChangeArrowheads="1"/>
          </p:cNvSpPr>
          <p:nvPr/>
        </p:nvSpPr>
        <p:spPr bwMode="auto">
          <a:xfrm>
            <a:off x="155575" y="-1020763"/>
            <a:ext cx="381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QUExMWFRUWGBobFxgYGBsbHxoZGhoaGhcdGhgcHCggHBolHxcaITEhJSkrLi4uHR8zODMsNygtLisBCgoKDg0OGxAQGiwkICQsLCwsLCwsLCwsLCwsLCwsLCwsLCwsLCwsLCwsLCwsLCwsLCwsLCwsLCwsLCwsLCwsLP/AABEIAKgBLAMBIgACEQEDEQH/xAAbAAACAwEBAQAAAAAAAAAAAAADBAABAgUGB//EADwQAAECBAQEBAUDAgUEAwAAAAECEQADITEEEkFRImFxgQUTMpFCobHB8BTR4QZSFiNykvEVVGKCQ1Oy/8QAGgEBAQEBAQEBAAAAAAAAAAAAAQACBQMEBv/EACQRAQEAAgIBBAIDAQAAAAAAAAABAhEDITEEEkFRInETMmEF/9oADAMBAAIRAxEAPwD1GK+HrHE8OL4x9iY7uIFuscDwauKPePfK7kfJjPyr182ZbrDcuZHOWq0My1R566em+zHmOYk2UlQZQB6wuqYBWBTvEQ1PrHhy8uGH9q9ePjyz8Qhi/B0IJVLUUHa47QM4hZDFTxJuJUq5gKVbxyOb1OWfjw6fFwTDz5Uq8TOdos3cmKBS930cR8z6WVgxbjYxaJgdnP2rGvOQFMSIEDMBentESvQivKCmY9Wenyi2U2ZrXtbRoiBKXXvFnDtUdGjSKkmwZ6xpjShv7QJlJYXiwo99Iry3r9PnFTEZS52iKJUXeDjMeYhdS2cP+ftFyp70Zv32iWzJFoGU7FmiAE0Li3brGvND1BcbB4EAomoqHsRERMUAAKtc6w3LF2EDCKCj1tDtMpxDFj1hgLcQuFsKDq1SOkaQimYG9wYExi8GFBxQx5/GYcgEKDGPSIWQfz6RsKSaKDvoY+7g9bnx9XuPj5/SY59zqvHS5bCNiXHdxnhQqUW2jnLk5aGO56f1WHL/AFrjc3ps+O/lHpP6NwzoWQSDm+0ehUVJ9QpuP2jyfgHjcuQhSVAkkvSOiv8Aq6WbJVG8scrlemccsZHsMNNCkhiDBY8IP6wlJp5Sn5ECML/rYfDLX/ujwy4rK9pySx7jEFQHCATsYqUtRZ0t3j5/N/reZ8KfdX8QD/G8/QD3g/jv2ff/AI+mHvHJ8Q8ekSl5FL4hehP0EeM/xziG+Ado58nxdnJmVUSougGpvUmGcf3Rcr8R6PFnhjg/08l8Qo8j9YTR4nNqhRCof8CzBalkXjXLyTCbyo48LnenpZogC8ZlteFcRiyaRgooCewjl83rresHR4vSSd5NTMQVRjN3gU3EF2FtmjBmU5mOfbbd19uMk8DJU5vSMzBt9IzKSRVoMefaBsBJU/KBpCk0LA3pDBTV4pJfqfbnBsUJS3FSmuzxQluDQJHQe8FXgkODZiTT8tSMzXKWAzbvb2iSxKIBSD/H5SLSSwcViJIcUY1iKUoMaNWItTgbuw5xSpVHSp3PIwJUskJJDXYn9oimFRs3ziTcx0vzNGG/0rG0yN1E7xycfjJqVVIIPpbf6jrD6Ur366gUdh3cRq49CXsyqQ9jXlFcLFqV/wCIzLxCap16bc94qcrRtmbaM6JhKnsbX/b82jSUKBqx/b94SmJU+ZJ9qPBcPKc1dxoTy+cWlscEaH2+8SXMUHt1MBGGo6WDl31PvpBPKUbsRtb7wLasaVOyMoIvmtXR2dtjFoSTqxjYS2oItu0VOUyjRjam0SQoIN37xAAWOZomRrg9bikZmqZ3J+XuIEKQesBxGCSqrVjSV3c6hiA1GjZUNCaXt849MM8sLvG6Yzwxzmso46vAlqJIUkDmWix4CrWbK947Ci4qHt3jYweHuuVHY9P/ANL3fjm5XP6H294uKn+ngpycRKTyJisR4FKQkqOKlnkIZxZwylZEy0oSbrKXI/084cwY8NlJYAK5qSSfpH2Z53e3zYYzTz3h3hstbmZPRLGm57QfGeGYZCCoYoKVoALmPR/9VwAshJ6I/iOb4ZOlla5hkiYs0ShKKJTpyfnGd1rTmYfBYTKDMxLKIqABSCfpPD/+5X7CO7KwE/EJdSZclCv7Uupu8Hl/0XhwKpKjqSf2i2nBl4dKfhcnVoKmWpqP2gwnPoGi1LA1jgZ8mWd3a7OOGOPiMlbC1ecXLUakn+IyVWr/ADA1KBBBP5rGGzIygDnEWsPo/aFkTgBRzz06iKl4pJTmILKNN6C/SDROHZQ6wFKkVy0Y9S8Zw87MzpY3cm8VLUDxMMz0Bo/eA7aWoJZkkkjse0WtVCPTfnFrJq/YC/zECmzikkZXPL86xaW0XmIAYgEjTS/3giZ4sxBe0DwuIzCpUC9rV152guZJIBSoH67GloiHOnO4Ao7Ft4k3EhLEgjtBwg1U7AWO+8DnGg0za7tEgf1Rcg8/n94KZuYklLZaAtc0+cFkYdJDkO+taClvYRJ07hUQwI3rf7xIivCnO7s/J7xgKUhVVFrAc/vDXmKIJNQ3p12EUhbDMdGZ+cOwypOYguwBJbcka7xayWFKq1uzW+sZmoY9nfTp1jXmM1G6wJJk+oBPC4qNDz2gmHlZUvZVaCuunUQGTOXVwC925/eMHMMwUAxanMbciAKwgwZZSn/La9Hq2/5o0Vh8QtdbCobY7sW9oxMmNLzKcNWpL8nG0NAhgoEMWrox3/NoDGUkAkuXNMtfpd4OlQUA9xerNAJMzmXBNR+Pzi5c4CtWJNTq16RJtmT6nvf684kyU5BdwPkd+hiLng0YUuDuz/d+kK4pbFkqID1/YQRU2uW7MARd2YOIi5QLEXIYkRzk+IDOA5USxpVwecNnGJcCnT8MOtKCplVdyKN+CDImUYnSBBb2JaBrSf7vfXtoYlQvEvC/MqhWU/KPMeJJmyzlUKaEWj16KflewjU2UlSWIzD8+cfZw+tzw6y7j4+X0uOfc6r55MxBFyY3h/FpiKImKSORjp+NeCrSSpAzIrWzR5olr0jscXLjyTcczPiywuq6/wDiDEf/AHzP9xjP+I8V/wBxM/3GON5hhrCzZbcaXL7kU7GN3TL26pqXYggm0Vi8FxBia1c7/tDZQAxV73jBmkmgPXcR+b271ZkySgMCAdzc79o2uQMz0Or/AJq7VjQSC+p2p7dIDiJTADzFAa3qeoFOmkWzpU3NmyhGa2YnbWtgwi5klzmSHNH2pR4NLWlFEAXrUknqYJ5qthUmgN6XbrBtSObOwk1awXIbYn6awwqQXYvQU25gc4OJiiGVQjQH7wAzDVgxAq9W5deUW6vJopzMSkki4fQOzB21iIFgSpJPw3aAomsmpLkXqdvlWKQt0nMnirxJ3HPXrBpDLwbkKKiSizPremsFStgz1tW8CCVnKE1AZ31GveNeQXKcx0Lkcv3eBpZXYaGlqPBDMe9/k8alpolJ01e7fvC86WFKDOlVbh2rtFpNzUEdLgi494tWWhVmprt1EXUA6FxUW70iMl6qvQbPrqKwLbKQhRZyCAGF6nf9ni56GRZ6Emh+mhcQFWCZylRBFyLKYvcmntG1TFGjX+E1LbiG/wCASQu7hqChDdR0aIpDlsod6OejfmkAxGHdQINCauWIswfnFqCBMCyo6u1q7nTrFVKJIl3IDuzvyaj3gapyQdjlezgh9GvUNGxVxmzULDf8eIQAfTqeel+j1ihocolKgtyx3sx06u1NHieSpVQ1LEiwLn+I0FmgNn1+IvGfJVXKspANBWprTkxEMCScMotmLlLB63a/VhBpoUOJQDNQpo7XfbSB4bOEsSovcG6QQUj9qRhKlKd6NQEknsQ9KaxWFFzcykpYsqytiLP0IjaFqCCVXpmsO7XHzaNJmJqAHYDhDGrs77VvFmYSqiQwoS5qA4OmhEAZlzE0KaA8jVucbMnTgJrQUJF7e8blZcrhg9Qx32YW5wtMkJUrMKKBoS7g9CddxvFEDkdSgFBjYHT7xopIKXNTTkTp2eGswVW3IpsehjKJZe13fo3w0hQMuepILoeln06wVK0vch9/ykSYGu5pcV7c41KSlVXBaAbETM0OvZ44PjH9OiZVHCdo7HlHViBUQXz07h9o9OPly47vFjkwxzmsnzCfgloJCkkEXfaAZY+n+IYFM1BQtN/i1BjxuL/pyalTAFQ0LR2OD1mHJPy6rmc3pcsPHcesKgsXccoyiY1/SLMXpCmKxHGEIc0BNHAGsdBaAWcUI+1XjjeHWUqcCCUkHlpSltYDIXMNVhu2mkWiWEmhyijD6PzrFzJxfhcqJ1NBEmlzcoPCSDr9t4plFgBlAYkvo+13jCcXVICXUSSX0ppBJk0tZuWvYdok1hkgApUxYhlA1BcGr6RGHFZ9a33PzjAxSG4jR9A1QATXW94NmFgE8TNV3Ae30gU6YLgEjjNnaC/qMgba9GboNYWmlleVYBmYhy4NK1v9IxPxWRQLkO1wCBe5GtItDcM/qR/8aST1PN9flFzQoiqjQVy0UCdW2AeLONQxaZdmcKuenygBmFqMqpL2ZqksC5PfSDR2IlWXhUsvmu4LimnUVbnG504hQ4huGfpdr8oEJyWSBdT8RFktXTlDCTQpzJsxaz7NDTFTZZOUij87NqextziTJhSchSVXcgX6s3KEj4nMSFqUzIAYAVJoSwsBcbloZT4ikqSkgMp+wYkFidW5aRWJmbLIIIUGq4ozBqDlBETnGYpIG1H2IZra9Gi5S0uAUszsde/L9oxLkKclTjK4BJuVM7Cr63dokxmQKmoUQU8q++sF88Bv7VNUpDEc+n3jKqFKCAk2BYabbCxigyyx4WvxNY15c4kOqbZwMlGy0CQ9X2gaFOaAgNRzTo/SBLwxFEuRS5q+r+xtZ4hwlX9eQEX1uk9Xg1EyEMCA4BN1ElnLtxaiM+eeIuauCTYnNQgCw+UOmeqistdS+n3taAnEJUcr3oUtv8oQpWL9TnmTTXL7B994qbPzhkkANXerNoQbCvONKlJBKCWBN2oSoVFtQI1kGfLY6del9B7xEvMWkLASG4RU/DmYsTtX5RuXLOYEKUBfNq9mII5iDSspJGeure2wi5yRbi4mFbOaBzRre8IB82pQtLWyrSGfmU77kbQzJW2j2anzBLcJ/aKlVNAOEgV0OoAJ2e3KMmcsB8jDMQoA8NXZT72FBvElzFcXpO9uFv8AVoRFGSoEVcVb/UdLWc0MCl43+5OQs4F3HbS4ptEm5VNdnyjK/CT2tQVMGi3noygx357dYoouyuHt7vEZSaKWMoFym4cD7iEzh3PmSyaO7agmtNekWgbOcKZ3H25xtwSCuo2bWA4dKVUBD3q710HJ43NQPSaG4YjSAGkzBmy5uK7Xo9/qI2Jj2JHL8BjnKWaZGDbtbkYMEPVvpDpE8PiZSSyACVV62JboK1gs7FGjluTAjv8AtHMlSZIUGSxHMu7NcQRJOZnLavpG7IILMISlyrOXcCtWdgd2ERCwQ1UqAJF6XA7xs4QMMtgSS4Ope8WiaSopSCAC9RpvXXSkBJ4RSkvmSSTckHUnQ2DX/iGpcgJcp9RZub6c7QSXLIXWj0AYkAd6PG1oCQrMr52B59zaLe1pteFlpSHGabVi7hD8zTOd9IFLwiwoEKSQkjKLN/cX1bfWCYGaj0pNWq1x2s7GGhIYEHWw71JPyitqkcyfLA4iWL6b1YAmzB40cKpKkggM929JD3cV2akdQ4ZIDpSSRQOSzm/0hZMpCEZRxAGpcniVoLm/yglVi5csEJSpuYVUq1SoNbpEmMCAl1VYswNTpS2h2gWYrIYlIJAJZzW29aRJsjKSopKkgAMGfV32Dk2bSIRcpOYrDuw0FDWpBjM6hACc3QPXRvY1bSGv1IAZKWOwOrPStWt7wAIOq2qFECtm5VvX8eanTEvFZy0zhJAfM1raDVnvGwy0zEgg5QHru9HbeB47wrjzKU7uD2YDVn06wLOJcsqlpYE11JsHL6VHvDoUWU6Akk1q/MNQcgK9oNLxyXCUrDlSRXRw5pzFGpeNYednSCpnoCAzhxS1rPCWGXLBBCUgkkqC3e7JN9OkWiLicSlBqXFQ4B4mFRVzQV2vWLVPCxlFCCHFHeoo7aG3XrB14lORRKCpSCoMBXUEgd4xilJH+YHSS68oDnMfVyBakEReZiUBipStagNY0Frv0gkuaCh6rZDg14gaMCNb0hPxCaCfKcpmD0KIcEmwfR414ZiGDOUkJYA2o4IrsSR1AjXt3Bs1gZoVmKVEkZVEK0TR6NU3AO4jcrCpXVlAVYkAO+/5pCsrHPlUEAMVPzVyOlXguJxJBSyXKqNozEnuzfOM2GDKlnMRxcLZaPfR3dxvCfkTBOSpJ9QUWehI9NQ13tDol5Xy5nKQRV6DW/8AxGJE1lMWCgCbuWFjvdqNFvXhaUJzgOyFZcxZLj1FBD6kUMLJnzXWQoLAdmqdS2W5s+zw7OkgnMkvUlrcRrTYEt7c4SHhnr8s5CzpURY1cEBt+dReGWDZ5E5QdQEtKlAGouRStNQ3TvBZqyplFSQUjiAdi+jA/OojmuqWWUScyQ5SKBgxueG5P7xuVi0Fsw0BBFCQdqg6h3G0Wl0cxLEjKcuqdiaHoHfk3aOeuSQc3mgZnChcVJFwW02h9cyzF3oOuxFn6RryCeE5cu6gCQ7Eg0Byn3o4MUsTllEwuDMzA/FyawqxDAF40kLSrhW6D7oPV6j2gszw/OAzJZyFB2SXZ3ax5giKmggDzDmVRuEAlyxAZnAuRz5Q72FzJwcZkBxcgsH/AGgmJSCAakdXKbPzPaFkEKc5VBQarHWzDl9zBJQWUEoqoFwHZ2vS0ZPmKwk0enYsyqtztD5xATTL84VfK6jYtUCofQ8n1ilKKS2VxoQRUaRaHjy50mWgDM3FcB6P1IvDEycsooAxuCbliR3veBzHSAFM2g6DU70gyHLFrMQ1an941U2jEF2IIAFB+/P+Y2QWZIy6k3IDcqvFTpbqb0l6KB0/BpEE1WcMNKk6bP8AtAYLJSCP8wEtRPRQLkncvC80KmKSz5X0avc6DlGsYqbQgsk8rDTo+kYw+OzJSMuRTAOdQ5pWr6xRDT8LStEpLsGtrzr+XgUvHFJToPkN9LC1KX2gi8ESC6qkVU5Abr22rEk4SUGQSF3dzezu5uSaRJmbKmKm5uyXdnocyg9moA/vDGBWmWo5SFu+YvU0pX3tp1MYViSHJDMWFXqTQBvUrpaBqwhFcqUsRmYjQuqtnajaQ7VOS1hZKaJUfgFgBzZns5PKB4iWS7kEZW8sGwd3ez3jeMwwAlzAsJzoztckeqldqUe8RDHLlzFwaNlY8Nai92g0tg4JJKCZjZqtRmcMABuzDsIDNw6UnzgorUDdSqJYGnOwPWH1YVb3UQbJfV2H/sPy0LY/BkS3WX4kuksASSWJDByWJinlVJeJlrcKKiSAknhYC79Kv2gM7EpBVdQYlSQFDM7AXYZqA9ozKwyRxKdQBKgR8SiAA2lnHKsEOFlrllCVFlKzEgszEEgJd7JA6ExrrY7YONSMqkUCnVW1A7ktpbesXMw5mKzKZLyyXG2YMXdqHiGoaEEYFa0LUHBClIA0ygWargkX6mGcLglololFTuCNQQGZqlyKn2hsk8Dz5OycXLZJUGUcwryAAcNapDxmeJa3zHiBUUjlw3Bv23MJSpCvNW+XKKS0u5AYMLcie8TDSlpdBKglazkU5TkdJZqncFrcMZ9sO6ZRhsyS5Sur0FwLU0Ol9INPSVoyFJqkuWcpOhcH1O1oWmy1pWtnO4J0SEl6B6lx3eHMFi1KCQaKuphQjUCwfYiDuEqmQEygkD0gO+hDOS5t3g2GSckwKGYZqPYgajtEROKyp2Sb205E3T8ozJWFg1cFhUcIUk1FNwUntrB2dLVOUgMkU0qzMRTlSKxaHSFI+EEMas6f/wA5rtsIywYuxIYVqcvQWPLpFS8SliQkgh1LoQyaXB1tfmYpsfs2sJILFSWNDz1LEci3KBTZpFVlwASSWZ3qGuLO/TeNoyqBL6BhYsCzc7/OFvOzgyyooSCWmC4DCin7j2iiEExxRaupIYBzelm1fQ2jRlSy5Tl8xKeEnX4hXUfaA4mfMSuXlYpoFlJFR8WZLW3I5GlYn6pVCZKVHQmjANcEPRx2O0ak+g1hpaCsjKorD1BLFmsGANdDqKRs4supKg2UUJsQ9rBja3vEwWKSTmATmKc3rIcFxWz6iu0OTSxqpFUupJ/tOoOvMxVObPxwcBaaCgLO+rUe4q3KGUT8/DZi2UgsoXoWYlv+IuZgwsMoJy7p1SAWobdtuQhaX4Z/lgBa1KTUKKuJxZgRb3BqNYulvQk5ZLtdIuCAU7FTkU+0LqmKcMty9xr3sYaQkhLEOR8biuZnCtvpCapwTmSQCEulksC1LgAENSLS26MyckAWJVYGgUeQLAFi8Jqw6NQkciFfYxiViA5SoUAq4d+Y01ilT0aKUOQdoJDexFBJKkqdQLUB+4Ab3rC361LhCASkM6jrpStrmNy5gRWj3PenfrB/1CVfFuGqK6vq4aEaLSjmLuQXqCLJsC0My15rHVyfr1gE+YpZZJBGp/BVXKCTJJSCxYAUAOva8ViMT8KpvUCpQsTXagF4FNZASCUKOoItt3haaMjKLOwrWj6U+3ONycKScyUk7FwG0LAqoYtLZrDIMzMxytfl2GsblSBnKvLBy0SdhzpXcQtNxjIULppTMXYkByeunKNYeevKQhJSkknMbnR+QpSLQHXKBVmVNZg1rb/t+0VNxABKDxKAJyg1A+Ik6Hq7QphUTTLUJaVFYdllhxd737dYqUhBzJnEmYEpcEuBxAMBvr3ik+y6c+dmMpXwhLBh2ArVh84XTial1KSE1+HKz1LkOCYCxyFlAl2Sm2RAy05gZSX25wBMrMnjzAMCxy1ABLjmW5iLSHl+NJMwyzQpBUoHYqF9nJ9gYvFY5ClGWtSaEBjWwFSasfaNY3DJZZMpiHzKepLglmqWLV2eOXjPCnmJUoZVrWMyAaEEuotewI0vGsZiLK6ap/Eg5XCgKj05jpQ07iDYhJQsTJZZhUN6geJme73jz2LwawpaZAZKiGJIyhIZzl01rvHUxmPVKF3UVBghyc38gFwWis+lt08LIOVIW1wp9VK1Kvf5mFf0yJZUsEk2cvQuXYbUjnonpQVqPqUApwC9S5B0+8GGKVwgrAQ+9SXqFCwcP7wXGjZvE4hilQdSCXLEMkG56Us8E8RxHlqQMhUCFGgFR8L9i21YWlSZQZ8gylixZwC4bLz1g/nWWElSW4EgPl2Kn0o/NoJo9mVJSyJhSWXp/abKBNmoRCE6TldQJLSyMoJHxFyC5JLc6wzMnOgpoQ+YObLA0JZt+kIfrGCRY1dNTs2+kE6MnTlSlz87I4krByspgEk2bQlh/MdmasS0BZF1OxPpPCCaXagjeFTmyhFC+YnK1nPvRn0aLmYATB8DVZVWrXlV/pGrlKJsGRlmBSgGW70OUVLFx/axeG5CwrMFAJUGC2JIKVVcXrlBve20clXh6gksTx3DsNklrEAge8PYWXMSAM6ApmUSCKByCDdgXHKC6+KZB5WGloT6nqcpVzsCRqwaMIQlbsohRHpCncGrtrs+3SA/pfMWtQWUvQJpW1epoe8Ly5KgW4ggkqSEpqOQ5BQ0ZwYNbJqao+kVFSg5aIL6q0OjW9mjCznUQpSVZkpLg6gAOUirUFeUH/VDhALKKXXmo5KjSoYnvdoAGIyp4HBOYbX0sGYCGUUirgOZMxPlkAJSoEsoqrQuGq7Q3IxVwplAOLJAexAawUKbdI6BlJYgpBSXJNLuCwoxetTvHPGFCXGGEtCi4c0dQqyk3Br9Y1vY0PhJYplVws2UlmGwpQ2hZXiDKGRKspKXJAYuSwyvR994TnqUhfGgpmZXAJBILsA6TVLkMeVbR0sEtJzJyoBL8GjsCpJLN+0OteQcE4kjgYqJpS/Lf/mAIQynUGfdvrAZqxKQEpJTYkeqijcalNDuRrvB5E7O6WLn1JKd/wB2jFjTCJSitTEciXonsGV3YwucWlFDLUTuhJIPMRcsiWEiq0khSCkkKSSGIGnY0NRDqZ0guVZSSaurKehDj3+Zh0JHOliyiASQ1eFuYTqTufnBpKE8WTdn3ULudWgi5wAzJANvwGFZs1ShmNEsQwFtC25uBErempKMzpTwh6EMXFyTzMHWAUEk0Fm/eMYqYEOlmUWsCdGYAbfaM+HYdSXUSeIADNoBytFpQYykhCWIdIBcijtUk6Xp/EBXiQUrACiRoKHLoRtRvrB8cgejK7l2oz7kGDzShAzH0pDqOqjoOX2EZ2ruuLisxAOQl7pBqWBYlTWF33hGTNxapiUoTTqaacTj80jrie4KylRBoAOFIHMliRGJGEWVHy/SUuDsNOK9bNavePWXUZ0mDxAlpKps1XqbIhRr87XLCjVg6MeVqTlQESyzqLAtX60poOtGJHhKUBjxLUBmuTl1YfDWwEYPh/DmZlMwKtndyH02jNylrWj04pGRmAJYDdx8v52gE6WAhJSeMOXID8JYjYXtzEc9chSSwKlFklRJdhqWF1G46doclzHUpJUaVJIZxQsT1EZ8NfobCzCsBGcZjmzKIJDAh8ugBZq3eEJeOCpiSpNSSUqZiQ5Bo25+cGk4LKVhixSQGLXIH4YtU1EslYSrMqwDkODqNEM5h6TGPwWeSyCqWpVCCNAeBNSzE8RI5QJGHUnNMV6nGUguM2YJUoUvlzWgJxkycTODZQtMsJL8RF+idX0jrSsQsJUqYkDKWS+UANrZ3qaQ9yDUZMoEqWllTCkDKAVUclgB1uw0gON8OlmWSeFRN2JIoCSAK6aM1axrByEyzlSSlaUrW93qVOaMf5i8FhSoKdRIIbI5DlQz9k3faM7OoR8L8JSgXOYk1IIersczlm1pBcT5gzZXDA2L5qUJDWBepgvh+FJSFmYSXHE5GYDcOzkREyhnVMTM4JiV5pZYNmHFc9Tcs5h332JOunNkeNpVkSsZVNlIJIrZtwNdIYmrGUJUCQDl4ms7hyQ/K4sIniHgUqZMMw8JKAb0UQwpS7U/iMnEEHLMlkyyAUqqxKTuC4sIbr4edlnYn/UghuAgD0h2bm+p5wMeJBSSSugdTBWmnzpGpeCC5hyp4Cksp3Lhim3Wx0izICVpTkfMHA3ZywN7uxO4i1i1NuvKnjKp0kFNGJcEM/dre0ClKC0uhjSqdidASHBNKxzJWLWJnqzIDJNBazsL0UH77Q1hEqSs5Q6VOTs7Gr6AtGLjpvYiSpSRmCkZQCFMHuxSqlSA3tGvNzAhRY1IFwwZ21FNoKVFbCoFi9KEuDXYun2hbAhYUkKKVZalhoXAFauFEdoBdjS5aVp4QWIZy2tQQWpf7wpJ9JTn9IU2jE3La8xBZ2KZSQpnoQKAKJBdiTuGfYGFsLLKis0UQoHcHQlLa6bRqTpUWVKWkgJAWm7NUE1U8JYjFCXmolyon1DMHHDlKvi3B5COmpavSkuDVJI0uK3trC2ImlkibKdyagA1DVcaVvDjftBSEImTEzFZnyuMxLFjlUQHICt29qQ+UZZRaWSmhSAWIU9wp67u/KsJ+YtSkS0KKQahw9BQuQCH6M4sQaF+ZLmAElQIqGcB2Yi4Aeoq8WXwI5svjCk0UlyDYEEh6MPVz1Y3geOxqkJzBagBThQVFJbVjags1Q4vHQTi71Kh/apOVSWqUuKFtPrAMTLyupCnSogka1GoNz0Z4d9inM5KRRLkDM1GINVAszO1KRlMkppfqWblr8vaFkTyFJSpIYuxFUqBFQH3u0ZOFCiSCoDTKVCgoH56e0UO42QoZgSDrZgB++jQPyrKD0YJGgHSEp00pQQVEqDODvoOZgfhyllRBdywSlmAq5N60owEWhK64mlPGs0NqX3/ADnCqFMFrALu4f7bmsMYrGOUpI4thVt+Qp9orDyFFRUWTLSzByWG3NR35xQ29jYDDhSVqU4QCmg1YOoDckns0BxsrOtBSCEnSoI0LjQBo34pjkZE1KQksAgOWHqYOG5mEhiEkOnOqzk0YEO1fTzMElvZ/bp4xWUEF2cJTlZ1Gqiz2AAqYUw5mLBIKkoBBavF/akJOh516QTBY1NiEsPSMwIPer/xaFfFvGShLFxVnBFHoSWo9W6nlDMfhn9DYZRaYsrZajwhwSQmhrYAV/mKUypawSV8XOhLC/8A4pBL8xHNxOLGV0O4SAAHBSLAB7HUlmjpYcuUSgQAgZlHc1ZJ5PXtDcVKc/UIA8xQYZmfcjKBa5t7RmaROWUhRAa5ZuVG+sLieSgk5QkFeR6EhwCtz6Q5LBtBCCcWlJKEzCsKsmYmw1JKTUvygmPy17nUw0xYVLQous53WNQP7j8JAYt0h7DzM7Et6ylk1apADm6gAe7xzUJ4MwlnPQB3SObiwGpp9YID5MoDK5CgoilblRAFjUmCkhL8ZUcqVy1gpKnU1Aklw7cmh39MMypTkBDEEGyiWu72+UNT56ylcxmSUqGUsDxAOolrhvYmE8DIUriUrIpaUZt6OOzmHobMypjZUBZdIqaOokuyn3a1ID+sTWpVyyswIZiQbftFqkIHoW+bNl0qltY4+ImebmIHFwu/sdOhaCTYt07WLmIWlMslgctAmoINnItbSx2g07DJIJAIVUPo4IZrjcH8MceRIUqZ5a3yh3OZTFiGYE7tSGlCcgkpAUgEjKKMN3dhoWO0Vx+D7ro8ZKMksJBSEkuKWKmNT2MKTcKaAKUlsxSQN3SO7hJJGkRU9RIAQkghiaFgqpcbCvyisP4iRZCWPCpPMG9HbSCS7Ev25v8A1ialJ8wANlY5bu+4e9HivDsQozpSiklGahowJGmzx05qUrNUl2LJUCxSwzDa4d71gv6cJImIDAghSf8AySaGlXIFN6ax6e6a8D29jyVlf+YBkLHMnnrbT5iBSC4KUOTThUGpsGv3vWB46ayMyWzaDluD/aQXi8LjyQlZRlB9KnqF2ykNrYc+seWq1sH9QeFExJFCbhiQLJfTlyjWDIBUpB4crE0BGjj66xteLUtCSsZJgmEB9WcksKEENCvhykFa0hGRY9SXZib5TbnaHXRdCZIHCotl+K2tQoPUByac4wuWELVMzbKJFXFv9rM/N9oklZSWUkZbDobg/wBp5a1aLlDiKUqJBKaM5SClyeb0o2+8G14KS1IWojKUOSpPL4Qw9ixvHRXLU2VJDku43cOeTxyJ2YTCpQKFhQAqcpSRQp2oKDQx0DMfiRxLAqP7gRoae3WGwCSZS3UFzCzkBku41BHX3iOAnIS4dwpbEVoUmoJDUjjY/ETCcyUlaToXYPun71g3hq86XUzaoUBT/SSC4+ka9vW2duirCFCxlGjpKdhdINDTRwflGlYhKhmYKSRoBezNfVyNGMAwUyXnUhNFgPkdQfYgPfQs9GItAMVifLV5jULKAUHKVBPEHSKuC+a9avaLW6utNYNIIyEMM1tH79jeFcV4ZOCj5U1SUmpDuH1ZxaNjFebLeoUCKpY0ah57NGkTFMGmtu4NTuOUXcEu52AjBhSnBLCza0Yqc6F4bnSiA9cxoA7P1i4kVakCSChszA1DXJN/rfsI4+K8TJPlpKmenMnWJEj0wm2MhMThSE5SUEpYZiwbUnnXQbCsYlsEhBmPmYuKKvVnookjXltEiRrHuJ0pSghRISeJnSADlSGNdda1DmNTE5lCqUqVlyi+bbkKnS0SJHm0UkeHBXmeTWY5GY2fU96lxyipq1omqTRkoSpShcqHvy/DEiRo6V5ZxMpTzFJTmYOySWLt0ckm+kN4HwlCFGYcxIAZqUFFH333flEiRm2y6hmMGzpWtKUTVKIBAOXhJI9SjoBp0gWKwU5RYzGSzK31BI5H6RIkZv4062OrEZU5FKK6AJr6iHzdmIEGweMSS6kspJ9IL0qLPUiJEisQa5RIlspQZSiQwDg0IrYV31hhOFRSiswBKmaosK5nLUDRIkZtVguERJnCg515F+9oUnLXMSySAcxINNA2nP6xIkUnZAw8+aylqBKWKRQ03NLMRA1T0zUGaggFJSVAgNmIZxe7xcSN6YzNJ8SlTJTihSQFBrKsTcG/NyHi5GPLsSQDUFqODkUhW1QlQPIRUSLLCReIJLxILJKQ4UXAaj2G93gqpiVHICxYApNQDVlPsaRIkZsagGMWggKV6SWB0SsUe7hjdtC8L4/AqKgQKjhVViBcEHW7RIkUmgJJw6yWKiUlsn/q1Fcw0cnxFJlzs6AplpDjpSgNmb7xIkOHk3wZleILURKHGkh6jSuZL3B1941OkEJZNFgunmLkHm1QesSJDlNeGYYwmIUVALSyuW+h0uOx5GOP4xiDLUmYlJUgulaaskg1bkQai7xIkawktWU6FzIWgTJZUFJoFOaCpD1rXk8YkzJhGVSUrWC7uM4SWBVl+IAs42i4kPjceeJjDElS5bMEkgMHSaaG7PY++8c7C+KkAgeYzm1QNxWt9/5iRI1jJWbbH//Z"/>
          <p:cNvSpPr>
            <a:spLocks noChangeAspect="1" noChangeArrowheads="1"/>
          </p:cNvSpPr>
          <p:nvPr/>
        </p:nvSpPr>
        <p:spPr bwMode="auto">
          <a:xfrm>
            <a:off x="307975" y="-868363"/>
            <a:ext cx="3810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30814"/>
            <a:ext cx="2133328" cy="1194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t="72567" r="21552" b="4787"/>
          <a:stretch/>
        </p:blipFill>
        <p:spPr>
          <a:xfrm>
            <a:off x="6816596" y="705536"/>
            <a:ext cx="2216276" cy="1179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19471" r="44342" b="11395"/>
          <a:stretch/>
        </p:blipFill>
        <p:spPr>
          <a:xfrm>
            <a:off x="7324173" y="4439484"/>
            <a:ext cx="1463431" cy="20375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39" y="411714"/>
            <a:ext cx="2527610" cy="17980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19" y="4789803"/>
            <a:ext cx="2594081" cy="1567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elaxedModerately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648200" y="1752600"/>
            <a:ext cx="2362200" cy="838201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02044" y="1940404"/>
            <a:ext cx="2565558" cy="80279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902044" y="4007156"/>
            <a:ext cx="2422130" cy="78264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724128" y="3574829"/>
            <a:ext cx="2975245" cy="864655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F:\panna drivreআমার কম্পিউটারের ই ড্রাইভের অংশ হাত দেবেননা।\panna E folder\P\agriculture\6-8class agriculture picture\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0" y="2743200"/>
            <a:ext cx="2132730" cy="1269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2" y="294484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জিনিসপত্র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আদান-প্রদান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agriculture\class seven\59673207-living-in-ancient-mesopotam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23950"/>
            <a:ext cx="7391400" cy="5543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Rectangle 2"/>
          <p:cNvSpPr/>
          <p:nvPr/>
        </p:nvSpPr>
        <p:spPr>
          <a:xfrm>
            <a:off x="533400" y="0"/>
            <a:ext cx="8223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নৃ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বিজ্ঞানীগণের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মতে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সমাজই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সমাজ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207" y="575483"/>
            <a:ext cx="56733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বলি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/>
              </a:rPr>
              <a:t> </a:t>
            </a:r>
            <a:endParaRPr lang="en-US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048000"/>
            <a:ext cx="8229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গঠনে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শ্রম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বিভাজনের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4441" y="381000"/>
            <a:ext cx="29290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" y="0"/>
            <a:ext cx="7625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ঋতুচক্রের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ওপর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ভিত্তি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F:\panna drivreআমার কম্পিউটারের ই ড্রাইভের অংশ হাত দেবেননা।\panna E folder\P\agriculture\class6 lesson3\544141_554239751294184_128105629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2128646" cy="1685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anna drivreআমার কম্পিউটারের ই ড্রাইভের অংশ হাত দেবেননা।\panna E folder\P\agriculture\6-8class agriculture picture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5316"/>
            <a:ext cx="2036786" cy="1685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panna drivreআমার কম্পিউটারের ই ড্রাইভের অংশ হাত দেবেননা।\panna E folder\P\agriculture\6-8class agriculture picture\4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04659"/>
            <a:ext cx="2210487" cy="1905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panna drivreআমার কম্পিউটারের ই ড্রাইভের অংশ হাত দেবেননা।\panna E folder\P\agriculture\6-8class agriculture picture\image_1030_1328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6" r="43967"/>
          <a:stretch/>
        </p:blipFill>
        <p:spPr bwMode="auto">
          <a:xfrm>
            <a:off x="171735" y="3733800"/>
            <a:ext cx="2190465" cy="2003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panna drivreআমার কম্পিউটারের ই ড্রাইভের অংশ হাত দেবেননা।\panna E folder\P\agriculture\6-8class agriculture picture\ফসল উদ্ভিদ বিজ্ঞান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1" r="11167"/>
          <a:stretch/>
        </p:blipFill>
        <p:spPr bwMode="auto">
          <a:xfrm>
            <a:off x="3237931" y="4647552"/>
            <a:ext cx="2385847" cy="1910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rved Left Arrow 1"/>
          <p:cNvSpPr/>
          <p:nvPr/>
        </p:nvSpPr>
        <p:spPr>
          <a:xfrm rot="15785875">
            <a:off x="4026576" y="-98454"/>
            <a:ext cx="733455" cy="23901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 rot="18994315">
            <a:off x="7736344" y="1460376"/>
            <a:ext cx="833740" cy="20017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 rot="4286064">
            <a:off x="6420064" y="5025395"/>
            <a:ext cx="731520" cy="23814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 rot="6139694">
            <a:off x="1998697" y="5314480"/>
            <a:ext cx="731520" cy="18439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169687" y="2461241"/>
            <a:ext cx="592313" cy="12725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panna drivreআমার কম্পিউটারের ই ড্রাইভের অংশ হাত দেবেননা।\panna E folder\P\agriculture\6-8class agriculture picture\panna 8m 1odday\fil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5" r="20188"/>
          <a:stretch/>
        </p:blipFill>
        <p:spPr bwMode="auto">
          <a:xfrm>
            <a:off x="3240985" y="236686"/>
            <a:ext cx="2131103" cy="1675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panna drivreআমার কম্পিউটারের ই ড্রাইভের অংশ হাত দেবেননা।\panna E folder\P\agriculture\class seven\779401b0266dab6d2d123f8fc50851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52" y="2285471"/>
            <a:ext cx="2452048" cy="25967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panna drivreআমার কম্পিউটারের ই ড্রাইভের অংশ হাত দেবেননা।\panna E folder\P\agriculture\8 class\700x380xdrought.jpg.pagespeed.ic.qBWlKOZFv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87947"/>
            <a:ext cx="2279583" cy="2133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panna drivreআমার কম্পিউটারের ই ড্রাইভের অংশ হাত দেবেননা।\panna E folder\P\agriculture\class seven\image_306_944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8" y="4640580"/>
            <a:ext cx="2380611" cy="1836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cxnSp>
        <p:nvCxnSpPr>
          <p:cNvPr id="5" name="Straight Arrow Connector 4"/>
          <p:cNvCxnSpPr/>
          <p:nvPr/>
        </p:nvCxnSpPr>
        <p:spPr>
          <a:xfrm flipV="1">
            <a:off x="4495800" y="1912031"/>
            <a:ext cx="0" cy="3518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96000" y="3352535"/>
            <a:ext cx="5174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29000" y="4266935"/>
            <a:ext cx="457201" cy="4574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F:\panna drivreআমার কম্পিউটারের ই ড্রাইভের অংশ হাত দেবেননা।\panna E folder\P\agriculture\6-8class agriculture picture\ariana_albatross_1318837253_1-Bangladesh-Flood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61560"/>
            <a:ext cx="2438400" cy="1767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943600" y="4266935"/>
            <a:ext cx="576606" cy="4574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62200" y="3352535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7" name="Picture 9" descr="F:\panna drivreআমার কম্পিউটারের ই ড্রাইভের অংশ হাত দেবেননা।\panna E folder\P\agriculture\class6 lesson3\saj-2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4450" y="1981200"/>
            <a:ext cx="1975102" cy="21303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0985" y="152400"/>
            <a:ext cx="39218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দূর্যোগ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7992" y="2829580"/>
            <a:ext cx="3676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পরিচর্যা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ফলন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2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https://encrypted-tbn3.gstatic.com/images?q=tbn:ANd9GcSBwuQmbi8oUeNCxH4cbNn5RhOZt4-NcWW0Qf4R6pGxtyQb5GJ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593631"/>
            <a:ext cx="2374539" cy="1905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2" descr="http://www.bajroshakti.com/wp-content/uploads/2015/05/gola-pp-300x2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0218" y="4462866"/>
            <a:ext cx="2109982" cy="1905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Oval 6"/>
          <p:cNvSpPr/>
          <p:nvPr/>
        </p:nvSpPr>
        <p:spPr>
          <a:xfrm>
            <a:off x="6324600" y="4462864"/>
            <a:ext cx="2590800" cy="2166535"/>
          </a:xfrm>
          <a:prstGeom prst="ellipse">
            <a:avLst/>
          </a:prstGeom>
          <a:scene3d>
            <a:camera prst="isometricOffAxis1Righ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পরিধি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পরিসর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পায়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86400" y="53340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6" name="Picture 4" descr="F:\panna drivreআমার কম্পিউটারের ই ড্রাইভের অংশ হাত দেবেননা।\GIF picture mobile 12-1-215\download\Agricultor-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828801"/>
            <a:ext cx="19049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panna drivreআমার কম্পিউটারের ই ড্রাইভের অংশ হাত দেবেননা।\GIF picture mobile 12-1-215\download\Imagen-animada-Agricultor-2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36" y="2121145"/>
            <a:ext cx="2140527" cy="16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917745" y="3352801"/>
            <a:ext cx="31782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32847" y="5512357"/>
            <a:ext cx="769797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92" y="375951"/>
            <a:ext cx="3257508" cy="18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962400" y="2286001"/>
            <a:ext cx="0" cy="6857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2400" y="5181600"/>
            <a:ext cx="4038600" cy="16764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shaikhmasudurrahman@gmail.com</a:t>
            </a:r>
            <a:endParaRPr lang="en-US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0"/>
            <a:ext cx="335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পরিচয়</a:t>
            </a:r>
            <a:endParaRPr lang="en-US" sz="72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904253"/>
            <a:ext cx="4953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শেখ-মাসুদুর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endParaRPr lang="bn-BD" sz="4000" b="1" cap="none" spc="0" dirty="0" smtClean="0">
              <a:ln w="11430"/>
              <a:solidFill>
                <a:srgbClr val="6E31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বাগেরহা</a:t>
            </a:r>
            <a:r>
              <a:rPr lang="en-US" sz="4000" b="1" cap="none" spc="0" dirty="0" smtClean="0">
                <a:ln w="11430"/>
                <a:solidFill>
                  <a:srgbClr val="6E31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ট।</a:t>
            </a:r>
            <a:endParaRPr lang="en-US" sz="4000" b="1" cap="none" spc="0" dirty="0">
              <a:ln w="11430"/>
              <a:solidFill>
                <a:srgbClr val="6E31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1143000"/>
            <a:ext cx="441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সপ্তম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,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১ম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5742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01712-175642</a:t>
            </a:r>
            <a:endParaRPr lang="en-US" dirty="0"/>
          </a:p>
        </p:txBody>
      </p:sp>
      <p:pic>
        <p:nvPicPr>
          <p:cNvPr id="8" name="Picture 7" descr="C:\Users\HERA COMPUTER\Desktop\201608010015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36" y="961153"/>
            <a:ext cx="3477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ahos24.com/assets/images/news_images/2015/02/16/farmer_234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8800" y="981648"/>
            <a:ext cx="2911800" cy="1990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ctangle 2"/>
          <p:cNvSpPr/>
          <p:nvPr/>
        </p:nvSpPr>
        <p:spPr>
          <a:xfrm>
            <a:off x="457200" y="3124200"/>
            <a:ext cx="2305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বুদ্ধি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শ্রম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652" name="Picture 4" descr="https://encrypted-tbn3.gstatic.com/images?q=tbn:ANd9GcSrSpCsCXKZ-zK-hZiig-O0E-nx0XhBTFdmQDt3qHwnkKpDJwaSxi_6e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235075"/>
            <a:ext cx="1143000" cy="762000"/>
          </a:xfrm>
          <a:prstGeom prst="rect">
            <a:avLst/>
          </a:prstGeom>
          <a:noFill/>
        </p:spPr>
      </p:pic>
      <p:pic>
        <p:nvPicPr>
          <p:cNvPr id="27657" name="Picture 9" descr="https://encrypted-tbn1.gstatic.com/images?q=tbn:ANd9GcQfyW7AS8R1dmyouDtCwhKeshLv2AfPeMiYWECbHnm1KFj0DBu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038600"/>
            <a:ext cx="2941478" cy="19746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7659" name="Picture 11" descr="http://cdn.prothom-alo.com/contents/cache/images/550x0x1/uploads/media/2013/07/06/51d7282a289a0-Untitled-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799" y="990600"/>
            <a:ext cx="2925915" cy="19789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0"/>
          <p:cNvSpPr/>
          <p:nvPr/>
        </p:nvSpPr>
        <p:spPr>
          <a:xfrm>
            <a:off x="5603905" y="3276600"/>
            <a:ext cx="3082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ব্যবস্থা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6182380"/>
            <a:ext cx="3217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পরিধি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পরিসর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0"/>
            <a:ext cx="71224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মানবিক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পরিবর্তন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05" y="4572000"/>
            <a:ext cx="2778095" cy="115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0" y="4360961"/>
            <a:ext cx="10294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∫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agriculture\Ruby picture\landgra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7845553" cy="52344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ctangle 2"/>
          <p:cNvSpPr/>
          <p:nvPr/>
        </p:nvSpPr>
        <p:spPr>
          <a:xfrm>
            <a:off x="782956" y="6150114"/>
            <a:ext cx="7746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উ</a:t>
            </a:r>
            <a:r>
              <a:rPr lang="bn-BD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ব্দৃ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ত্ত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দখলে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নেওয়ার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প্রবণতা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76200"/>
            <a:ext cx="5570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বিবর্তনে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অশুভ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শক্তির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প্রভাব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agriculture\seven2\hdr-mughal-art-4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2133600" y="1066798"/>
            <a:ext cx="3574056" cy="2590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429000" y="228600"/>
            <a:ext cx="2077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প্রধান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2951163" cy="1908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8400" y="4584918"/>
            <a:ext cx="27432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উৎপাদিত ফসলের একটা অংশ খাজনা হিসাবে সামন্ত প্রভুকে দিতে হতো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19099" y="5492859"/>
            <a:ext cx="2429301" cy="2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griculture\Ruby picture\clip_image002.jpg"/>
          <p:cNvPicPr>
            <a:picLocks noChangeAspect="1" noChangeArrowheads="1"/>
          </p:cNvPicPr>
          <p:nvPr/>
        </p:nvPicPr>
        <p:blipFill rotWithShape="1">
          <a:blip r:embed="rId3"/>
          <a:srcRect l="45122" t="1" r="-1" b="1"/>
          <a:stretch/>
        </p:blipFill>
        <p:spPr bwMode="auto">
          <a:xfrm>
            <a:off x="6019800" y="1676400"/>
            <a:ext cx="2413801" cy="31758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ctangle 4"/>
          <p:cNvSpPr/>
          <p:nvPr/>
        </p:nvSpPr>
        <p:spPr>
          <a:xfrm>
            <a:off x="172296" y="4953000"/>
            <a:ext cx="40187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সম্পদের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ব্যক্তিমালিকানা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প্রতিষ্ঠিত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1" y="4876800"/>
            <a:ext cx="4267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বংশানুক্রমিক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সামন্ততন্ত্র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প্রতিষ্ঠিত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381000"/>
            <a:ext cx="7457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বৈপ্লবিক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পরিবর্তন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Picture 3" descr="F:\panna drivreআমার কম্পিউটারের ই ড্রাইভের অংশ হাত দেবেননা।\panna E folder\P\agriculture\class6 lesson3\fv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1"/>
            <a:ext cx="349212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agriculture\Ruby picture\Market_rural-India_-Tamilword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0276" y="1475509"/>
            <a:ext cx="3849688" cy="25638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ctangle 2"/>
          <p:cNvSpPr/>
          <p:nvPr/>
        </p:nvSpPr>
        <p:spPr>
          <a:xfrm>
            <a:off x="4609556" y="4350328"/>
            <a:ext cx="4233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কৃষিপণ্যের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বিপণন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প্রসারন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8582"/>
            <a:ext cx="384968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9" y="4233863"/>
            <a:ext cx="38036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agriculture\Ruby picture\gun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038600"/>
            <a:ext cx="3213015" cy="19625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ctangle 2"/>
          <p:cNvSpPr/>
          <p:nvPr/>
        </p:nvSpPr>
        <p:spPr>
          <a:xfrm>
            <a:off x="762000" y="6096000"/>
            <a:ext cx="25106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অস্ত্র</a:t>
            </a:r>
            <a:r>
              <a:rPr lang="en-US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শিল্পের</a:t>
            </a:r>
            <a:r>
              <a:rPr lang="en-US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বিকাশ</a:t>
            </a:r>
            <a:endParaRPr lang="en-US" sz="3200" b="1" cap="none" spc="0" dirty="0">
              <a:ln w="11430"/>
              <a:solidFill>
                <a:srgbClr val="3333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:\agriculture\Ruby picture\00_12_Field-Sil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600"/>
            <a:ext cx="3198280" cy="19189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ctangle 4"/>
          <p:cNvSpPr/>
          <p:nvPr/>
        </p:nvSpPr>
        <p:spPr>
          <a:xfrm>
            <a:off x="304800" y="3048000"/>
            <a:ext cx="34371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কৃষিভিত্তিক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শিল্পের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বিকাশ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D:\agriculture\Ruby picture\textil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8621" y="976632"/>
            <a:ext cx="3081979" cy="19189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6"/>
          <p:cNvSpPr/>
          <p:nvPr/>
        </p:nvSpPr>
        <p:spPr>
          <a:xfrm>
            <a:off x="5943600" y="3048000"/>
            <a:ext cx="24481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70339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বস্ত্র</a:t>
            </a:r>
            <a:r>
              <a:rPr lang="en-US" sz="3200" b="1" dirty="0" smtClean="0">
                <a:ln w="1905"/>
                <a:solidFill>
                  <a:srgbClr val="7033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7033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শিল্পের</a:t>
            </a:r>
            <a:r>
              <a:rPr lang="en-US" sz="3200" b="1" dirty="0" smtClean="0">
                <a:ln w="1905"/>
                <a:solidFill>
                  <a:srgbClr val="7033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7033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বিকাশ</a:t>
            </a:r>
            <a:endParaRPr lang="en-US" sz="3200" b="1" cap="none" spc="0" dirty="0">
              <a:ln w="11430"/>
              <a:solidFill>
                <a:srgbClr val="70339B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0"/>
            <a:ext cx="3882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মানবিক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চাহিদা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মেটাতে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038599"/>
            <a:ext cx="3276601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57800" y="6159787"/>
            <a:ext cx="2876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পুঁজি</a:t>
            </a:r>
            <a:r>
              <a:rPr lang="en-US" sz="3600" b="1" dirty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বিনিয়োগ</a:t>
            </a:r>
            <a:r>
              <a:rPr lang="en-US" sz="3600" b="1" dirty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3600" b="1" dirty="0">
              <a:ln w="11430"/>
              <a:solidFill>
                <a:srgbClr val="7033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7422" y="4727503"/>
            <a:ext cx="877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∫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981200"/>
            <a:ext cx="8534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বৈপ্লবিক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ঘটেছিল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28600"/>
            <a:ext cx="23070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দলীয়কাজ</a:t>
            </a:r>
            <a:endParaRPr lang="en-US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381000"/>
            <a:ext cx="182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3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3333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6453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নারী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পুরুষের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none" spc="0" dirty="0" smtClean="0">
                <a:ln/>
                <a:solidFill>
                  <a:srgbClr val="3333FF"/>
                </a:solidFill>
                <a:effectLst/>
                <a:latin typeface="NikoshBAN" pitchFamily="2" charset="0"/>
                <a:cs typeface="NikoshBAN" pitchFamily="2" charset="0"/>
              </a:rPr>
              <a:t>?   </a:t>
            </a:r>
            <a:endParaRPr lang="en-US" sz="4000" b="1" cap="none" spc="0" dirty="0">
              <a:ln/>
              <a:solidFill>
                <a:srgbClr val="3333FF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133600"/>
            <a:ext cx="8029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বৈপ্লবিক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none" spc="0" dirty="0" smtClean="0">
                <a:ln/>
                <a:solidFill>
                  <a:srgbClr val="00B050"/>
                </a:solidFill>
                <a:effectLst/>
                <a:latin typeface="NikoshBAN" pitchFamily="2" charset="0"/>
                <a:cs typeface="NikoshBAN" pitchFamily="2" charset="0"/>
              </a:rPr>
              <a:t> ? </a:t>
            </a:r>
            <a:endParaRPr lang="en-US" sz="4000" b="1" cap="none" spc="0" dirty="0">
              <a:ln/>
              <a:solidFill>
                <a:srgbClr val="00B05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819400"/>
            <a:ext cx="8686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প্রথার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সমাজপতি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ভূ-পতিতে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পরিণত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হন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873" y="3962400"/>
            <a:ext cx="84101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মানবিক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চাহিদা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মেটাতে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কৃষিভিত্তিক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শিল্পের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বিকাশ</a:t>
            </a: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ঘটেছিল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228600"/>
            <a:ext cx="43140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8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বাড়িরকাজ</a:t>
            </a:r>
            <a:endParaRPr lang="en-US" sz="8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752600"/>
            <a:ext cx="78201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সামন্তবাদী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ব্যবস্থায়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বাধা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DCIM\Camera\IMG_20151106_083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3" t="5594" b="23131"/>
          <a:stretch/>
        </p:blipFill>
        <p:spPr bwMode="auto">
          <a:xfrm>
            <a:off x="76200" y="1143000"/>
            <a:ext cx="4465203" cy="4800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griculture\Ruby picture\neolithic_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53" y="1111625"/>
            <a:ext cx="4451350" cy="48319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3" name="Picture 5" descr="D:\class six chapter 2\agriculture\6-8class agriculture picture\qw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444421" cy="4800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096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বৈঠক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9800" y="304800"/>
            <a:ext cx="39581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60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6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1622" y="3352800"/>
            <a:ext cx="3408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গঠনে</a:t>
            </a:r>
            <a:r>
              <a:rPr lang="en-US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endParaRPr lang="en-US" sz="48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2000071"/>
            <a:ext cx="8686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-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পুরুষ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কামার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,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কুমারের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</a:t>
            </a:r>
            <a:r>
              <a:rPr lang="bn-BD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র্ণ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dirty="0" smtClean="0">
                <a:ln w="11430"/>
                <a:solidFill>
                  <a:srgbClr val="70339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0" dirty="0">
              <a:ln w="11430"/>
              <a:solidFill>
                <a:srgbClr val="70339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0347" y="2967335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392269"/>
            <a:ext cx="89198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bn-BD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আদি কৃষি সমাজ কীভাবে গঠিত হয়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en-US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4286071"/>
            <a:ext cx="861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মানবিক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গুণাবলী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মুল্যবোধ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প্রতিষ্ঠায়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1" y="5505271"/>
            <a:ext cx="861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বৈপ্লবিক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কারন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295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83403"/>
            <a:ext cx="6498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কৃষকের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ভূমিকা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D:\agriculture\6-8class agriculture picture\qw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69532"/>
            <a:ext cx="2413499" cy="2291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3"/>
          <p:cNvSpPr/>
          <p:nvPr/>
        </p:nvSpPr>
        <p:spPr>
          <a:xfrm>
            <a:off x="609600" y="3352800"/>
            <a:ext cx="1622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মাঠে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3" descr="D:\agriculture\6-8class agriculture picture\saharatushar_1273989094_1-000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4627" y="969532"/>
            <a:ext cx="2413499" cy="2291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ctangle 5"/>
          <p:cNvSpPr/>
          <p:nvPr/>
        </p:nvSpPr>
        <p:spPr>
          <a:xfrm>
            <a:off x="5486400" y="3352800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ফলানো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D:\agriculture\class6 lesson3\image_672_1963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1" y="3810000"/>
            <a:ext cx="2451426" cy="2291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7"/>
          <p:cNvSpPr/>
          <p:nvPr/>
        </p:nvSpPr>
        <p:spPr>
          <a:xfrm>
            <a:off x="2971800" y="6211669"/>
            <a:ext cx="343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কেটে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আনা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ircular Arrow 8"/>
          <p:cNvSpPr/>
          <p:nvPr/>
        </p:nvSpPr>
        <p:spPr>
          <a:xfrm>
            <a:off x="2743201" y="1586372"/>
            <a:ext cx="2116465" cy="181660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 rot="1311595">
            <a:off x="5621667" y="3902813"/>
            <a:ext cx="731520" cy="18006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agriculture\seven2\MS Vbc_15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248" y="1200010"/>
            <a:ext cx="3064152" cy="22230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1" name="Picture 7" descr="D:\agriculture\seven2\kuttamarai-400x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102" y="1226084"/>
            <a:ext cx="3175333" cy="21969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2" name="Picture 8" descr="D:\agriculture\seven2\p090b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6999" y="4007810"/>
            <a:ext cx="3175333" cy="22284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ctangle 9"/>
          <p:cNvSpPr/>
          <p:nvPr/>
        </p:nvSpPr>
        <p:spPr>
          <a:xfrm>
            <a:off x="609600" y="68759"/>
            <a:ext cx="8077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কৃষাণীর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ভূমিকা</a:t>
            </a:r>
            <a:endParaRPr lang="en-US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4407" y="6273225"/>
            <a:ext cx="19607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সংরক্ষ</a:t>
            </a:r>
            <a:r>
              <a:rPr lang="bn-BD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007" y="3657600"/>
            <a:ext cx="15359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পৃথকীকর</a:t>
            </a:r>
            <a:r>
              <a:rPr lang="bn-BD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3657600"/>
            <a:ext cx="289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যত্ন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agriculture\seven2\image_612_1022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042" y="4180416"/>
            <a:ext cx="2759875" cy="22965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2" name="Picture 8" descr="D:\agriculture\seven2\pic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198" y="998198"/>
            <a:ext cx="2755901" cy="24093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3" name="Picture 9" descr="D:\agriculture\class seven\1414472575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990600"/>
            <a:ext cx="2755900" cy="2362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ctangle 14"/>
          <p:cNvSpPr/>
          <p:nvPr/>
        </p:nvSpPr>
        <p:spPr>
          <a:xfrm>
            <a:off x="3581400" y="1676400"/>
            <a:ext cx="18998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কুমারের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1400" y="4648200"/>
            <a:ext cx="19912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/>
                <a:solidFill>
                  <a:srgbClr val="002060"/>
                </a:solidFill>
                <a:effectLst/>
                <a:latin typeface="NikoshBAN" pitchFamily="2" charset="0"/>
                <a:cs typeface="NikoshBAN" pitchFamily="2" charset="0"/>
              </a:rPr>
              <a:t>কামারের</a:t>
            </a:r>
            <a:r>
              <a:rPr lang="en-US" sz="3200" b="1" cap="none" spc="0" dirty="0" smtClean="0">
                <a:ln/>
                <a:solidFill>
                  <a:srgbClr val="00206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/>
                <a:solidFill>
                  <a:srgbClr val="002060"/>
                </a:solidFill>
                <a:effectLst/>
                <a:latin typeface="NikoshBAN" pitchFamily="2" charset="0"/>
                <a:cs typeface="NikoshBAN" pitchFamily="2" charset="0"/>
              </a:rPr>
              <a:t>কাজ</a:t>
            </a:r>
            <a:endParaRPr lang="en-US" sz="3200" b="1" cap="none" spc="0" dirty="0">
              <a:ln/>
              <a:solidFill>
                <a:srgbClr val="00206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886200"/>
            <a:ext cx="2785076" cy="2540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griculture\seven2\image_newsth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717551"/>
            <a:ext cx="2767366" cy="2254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Picture 4" descr="D:\agriculture\class seven\847_213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685800"/>
            <a:ext cx="2879281" cy="22091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3"/>
          <p:cNvSpPr/>
          <p:nvPr/>
        </p:nvSpPr>
        <p:spPr>
          <a:xfrm>
            <a:off x="1981200" y="3013365"/>
            <a:ext cx="508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গ্রামের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মহিলারা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হাঁস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মুরগি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পালন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endParaRPr lang="en-US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3" descr="D:\agriculture\class6 lesson3\6_269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86200"/>
            <a:ext cx="2905735" cy="2144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Picture 5" descr="D:\agriculture\class seven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3810000"/>
            <a:ext cx="2836551" cy="22600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7"/>
          <p:cNvSpPr/>
          <p:nvPr/>
        </p:nvSpPr>
        <p:spPr>
          <a:xfrm>
            <a:off x="1942728" y="6334780"/>
            <a:ext cx="5614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পুরুষেরা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গরুর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খামার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মুরগির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খামার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endParaRPr lang="en-US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0090" y="39469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924</Words>
  <Application>Microsoft Office PowerPoint</Application>
  <PresentationFormat>On-screen Show (4:3)</PresentationFormat>
  <Paragraphs>132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CW</dc:creator>
  <cp:lastModifiedBy>HERA COMPUTER</cp:lastModifiedBy>
  <cp:revision>159</cp:revision>
  <dcterms:created xsi:type="dcterms:W3CDTF">2006-08-16T00:00:00Z</dcterms:created>
  <dcterms:modified xsi:type="dcterms:W3CDTF">2016-08-06T11:49:32Z</dcterms:modified>
</cp:coreProperties>
</file>